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65" r:id="rId5"/>
    <p:sldId id="260" r:id="rId6"/>
    <p:sldId id="261" r:id="rId7"/>
    <p:sldId id="262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E76C2C-5714-4FB3-A5DD-DE2728003756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69A41C-2E9C-4809-83CE-2FE8F8B3EE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76C2C-5714-4FB3-A5DD-DE2728003756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9A41C-2E9C-4809-83CE-2FE8F8B3EE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76C2C-5714-4FB3-A5DD-DE2728003756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9A41C-2E9C-4809-83CE-2FE8F8B3EE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76C2C-5714-4FB3-A5DD-DE2728003756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9A41C-2E9C-4809-83CE-2FE8F8B3EE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76C2C-5714-4FB3-A5DD-DE2728003756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9A41C-2E9C-4809-83CE-2FE8F8B3EE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76C2C-5714-4FB3-A5DD-DE2728003756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9A41C-2E9C-4809-83CE-2FE8F8B3EE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76C2C-5714-4FB3-A5DD-DE2728003756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9A41C-2E9C-4809-83CE-2FE8F8B3EE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76C2C-5714-4FB3-A5DD-DE2728003756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9A41C-2E9C-4809-83CE-2FE8F8B3EE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76C2C-5714-4FB3-A5DD-DE2728003756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9A41C-2E9C-4809-83CE-2FE8F8B3EE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8E76C2C-5714-4FB3-A5DD-DE2728003756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9A41C-2E9C-4809-83CE-2FE8F8B3EE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E76C2C-5714-4FB3-A5DD-DE2728003756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69A41C-2E9C-4809-83CE-2FE8F8B3EE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8E76C2C-5714-4FB3-A5DD-DE2728003756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169A41C-2E9C-4809-83CE-2FE8F8B3EE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gif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7.gif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>«Формируем слоговую структуру слова»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Выполнила: учитель-логопед: МАОУ СОШ № 67</a:t>
            </a:r>
            <a:br>
              <a:rPr lang="ru-RU" dirty="0" smtClean="0"/>
            </a:br>
            <a:r>
              <a:rPr lang="ru-RU" dirty="0" smtClean="0"/>
              <a:t>Юдина Наталья Владимировна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огопед\Desktop\698e589775b69638d76e0d1a7a90a72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864175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Слоговая структура является необходимым элементом для формирования грамматического строя речи, усвоения звукового анализа, чтения и письма а как  следствие становления полноценной личности.</a:t>
            </a:r>
            <a:endParaRPr lang="en-US" dirty="0" smtClean="0"/>
          </a:p>
          <a:p>
            <a:r>
              <a:rPr lang="ru-RU" dirty="0" smtClean="0"/>
              <a:t>Предложенные задания  полезны для формирования слоговой структуру слова.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Если в речи ребёнка имеются перестановки, пропуски, сокращения, увеличение или добавление лишних звуков и слогов, значит структура слова воспроизводится неверно, в результате эти ошибки могут отразиться на письме.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ТЕЛЕ</a:t>
            </a:r>
          </a:p>
          <a:p>
            <a:r>
              <a:rPr lang="ru-RU" sz="6000" dirty="0" smtClean="0"/>
              <a:t>КАР</a:t>
            </a:r>
          </a:p>
          <a:p>
            <a:r>
              <a:rPr lang="ru-RU" sz="6000" dirty="0" smtClean="0"/>
              <a:t>БАН</a:t>
            </a:r>
          </a:p>
          <a:p>
            <a:r>
              <a:rPr lang="ru-RU" sz="6000" dirty="0" smtClean="0"/>
              <a:t>ПЛА</a:t>
            </a:r>
            <a:endParaRPr lang="ru-RU" sz="6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Игра»Договори и запиши слово»</a:t>
            </a:r>
            <a:endParaRPr lang="ru-RU" sz="2800" dirty="0"/>
          </a:p>
        </p:txBody>
      </p:sp>
      <p:pic>
        <p:nvPicPr>
          <p:cNvPr id="4" name="Picture 2" descr="C:\Users\Логопед\Desktop\img_56d57ef630c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1428736"/>
            <a:ext cx="938559" cy="1000132"/>
          </a:xfrm>
          <a:prstGeom prst="rect">
            <a:avLst/>
          </a:prstGeom>
          <a:noFill/>
        </p:spPr>
      </p:pic>
      <p:pic>
        <p:nvPicPr>
          <p:cNvPr id="5" name="Picture 3" descr="C:\Users\Логопед\Desktop\telefon_2_1608062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500174"/>
            <a:ext cx="1000132" cy="928694"/>
          </a:xfrm>
          <a:prstGeom prst="rect">
            <a:avLst/>
          </a:prstGeom>
          <a:noFill/>
        </p:spPr>
      </p:pic>
      <p:pic>
        <p:nvPicPr>
          <p:cNvPr id="6" name="Picture 4" descr="C:\Users\Логопед\Desktop\1160.7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3" y="1500174"/>
            <a:ext cx="1000132" cy="857256"/>
          </a:xfrm>
          <a:prstGeom prst="rect">
            <a:avLst/>
          </a:prstGeom>
          <a:noFill/>
        </p:spPr>
      </p:pic>
      <p:pic>
        <p:nvPicPr>
          <p:cNvPr id="8" name="Picture 6" descr="C:\Users\Логопед\Desktop\Без названия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2500306"/>
            <a:ext cx="928694" cy="785818"/>
          </a:xfrm>
          <a:prstGeom prst="rect">
            <a:avLst/>
          </a:prstGeom>
          <a:noFill/>
        </p:spPr>
      </p:pic>
      <p:pic>
        <p:nvPicPr>
          <p:cNvPr id="9" name="Picture 7" descr="C:\Users\Логопед\Desktop\narisovatj-karandash-cover-167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2066" y="2643182"/>
            <a:ext cx="714380" cy="571504"/>
          </a:xfrm>
          <a:prstGeom prst="rect">
            <a:avLst/>
          </a:prstGeom>
          <a:noFill/>
        </p:spPr>
      </p:pic>
      <p:pic>
        <p:nvPicPr>
          <p:cNvPr id="10" name="Picture 9" descr="C:\Users\Логопед\Desktop\item_187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72264" y="2500306"/>
            <a:ext cx="1214446" cy="857256"/>
          </a:xfrm>
          <a:prstGeom prst="rect">
            <a:avLst/>
          </a:prstGeom>
          <a:noFill/>
        </p:spPr>
      </p:pic>
      <p:pic>
        <p:nvPicPr>
          <p:cNvPr id="11" name="Picture 2" descr="C:\Users\Логопед\Desktop\thumb_img_56f693b53e883_resize_0_215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43306" y="3571876"/>
            <a:ext cx="657215" cy="500066"/>
          </a:xfrm>
          <a:prstGeom prst="rect">
            <a:avLst/>
          </a:prstGeom>
          <a:noFill/>
        </p:spPr>
      </p:pic>
      <p:pic>
        <p:nvPicPr>
          <p:cNvPr id="12" name="Picture 3" descr="C:\Users\Логопед\Desktop\banka-1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929190" y="3429000"/>
            <a:ext cx="952500" cy="737397"/>
          </a:xfrm>
          <a:prstGeom prst="rect">
            <a:avLst/>
          </a:prstGeom>
          <a:noFill/>
        </p:spPr>
      </p:pic>
      <p:pic>
        <p:nvPicPr>
          <p:cNvPr id="13" name="Picture 4" descr="C:\Users\Логопед\Desktop\bow_PNG100699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643702" y="3429000"/>
            <a:ext cx="857256" cy="708700"/>
          </a:xfrm>
          <a:prstGeom prst="rect">
            <a:avLst/>
          </a:prstGeom>
          <a:noFill/>
        </p:spPr>
      </p:pic>
      <p:pic>
        <p:nvPicPr>
          <p:cNvPr id="14" name="Picture 5" descr="C:\Users\Логопед\Desktop\1639242816_56-papik-pro-p-klipart-platya-58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00430" y="4357694"/>
            <a:ext cx="977097" cy="733416"/>
          </a:xfrm>
          <a:prstGeom prst="rect">
            <a:avLst/>
          </a:prstGeom>
          <a:noFill/>
        </p:spPr>
      </p:pic>
      <p:pic>
        <p:nvPicPr>
          <p:cNvPr id="15" name="Picture 6" descr="C:\Users\Логопед\Desktop\1641187170_2-papik-pro-p-plashch-detskii-risunok-2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857752" y="4214818"/>
            <a:ext cx="1080026" cy="876292"/>
          </a:xfrm>
          <a:prstGeom prst="rect">
            <a:avLst/>
          </a:prstGeom>
          <a:noFill/>
        </p:spPr>
      </p:pic>
      <p:pic>
        <p:nvPicPr>
          <p:cNvPr id="16" name="Picture 7" descr="C:\Users\Логопед\Desktop\kisspng-scarf-handkerchief-foulard-fashion-silk-5b2725c13b1135.189800701529292225242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15140" y="4357694"/>
            <a:ext cx="857256" cy="733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dirty="0" smtClean="0"/>
              <a:t>ТЕЛЕВИЗОР</a:t>
            </a:r>
          </a:p>
          <a:p>
            <a:r>
              <a:rPr lang="ru-RU" sz="6000" dirty="0" smtClean="0"/>
              <a:t>КАРТИНА</a:t>
            </a:r>
          </a:p>
          <a:p>
            <a:r>
              <a:rPr lang="ru-RU" sz="6000" dirty="0" smtClean="0"/>
              <a:t>БАНАН</a:t>
            </a:r>
          </a:p>
          <a:p>
            <a:r>
              <a:rPr lang="ru-RU" sz="6000" dirty="0" smtClean="0"/>
              <a:t>ПЛАТЬЕ</a:t>
            </a:r>
          </a:p>
          <a:p>
            <a:r>
              <a:rPr lang="ru-RU" sz="6000" dirty="0" smtClean="0"/>
              <a:t>ТЕЛЕФОН</a:t>
            </a:r>
            <a:endParaRPr lang="ru-RU" sz="6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Задание : соедини линией слова и картинки. Составь со словами предложения</a:t>
            </a:r>
            <a:endParaRPr lang="ru-RU" sz="2800" dirty="0"/>
          </a:p>
        </p:txBody>
      </p:sp>
      <p:pic>
        <p:nvPicPr>
          <p:cNvPr id="5" name="Picture 2" descr="C:\Users\Логопед\Desktop\картинки о-а к презентации\img_56d57ef630c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3500438"/>
            <a:ext cx="1295749" cy="1304920"/>
          </a:xfrm>
          <a:prstGeom prst="rect">
            <a:avLst/>
          </a:prstGeom>
          <a:noFill/>
        </p:spPr>
      </p:pic>
      <p:pic>
        <p:nvPicPr>
          <p:cNvPr id="6" name="Picture 3" descr="C:\Users\Логопед\Desktop\картинки о-а к презентации\thumb_img_56f693b53e883_resize_0_2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1214422"/>
            <a:ext cx="1514471" cy="1000132"/>
          </a:xfrm>
          <a:prstGeom prst="rect">
            <a:avLst/>
          </a:prstGeom>
          <a:noFill/>
        </p:spPr>
      </p:pic>
      <p:pic>
        <p:nvPicPr>
          <p:cNvPr id="7" name="Picture 4" descr="C:\Users\Логопед\Desktop\картинки о-а к презентации\1639242816_56-papik-pro-p-klipart-platya-5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2500306"/>
            <a:ext cx="1334287" cy="1357322"/>
          </a:xfrm>
          <a:prstGeom prst="rect">
            <a:avLst/>
          </a:prstGeom>
          <a:noFill/>
        </p:spPr>
      </p:pic>
      <p:pic>
        <p:nvPicPr>
          <p:cNvPr id="8" name="Picture 5" descr="C:\Users\Логопед\Desktop\картинки о-а к презентации\telefon_2_16080629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214686"/>
            <a:ext cx="1214446" cy="1214446"/>
          </a:xfrm>
          <a:prstGeom prst="rect">
            <a:avLst/>
          </a:prstGeom>
          <a:noFill/>
        </p:spPr>
      </p:pic>
      <p:pic>
        <p:nvPicPr>
          <p:cNvPr id="9" name="Picture 6" descr="C:\Users\Логопед\Desktop\Без названия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43636" y="4929198"/>
            <a:ext cx="928694" cy="785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214414" y="3000372"/>
            <a:ext cx="71438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42910" y="1857364"/>
            <a:ext cx="71438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Соедини буквы так, чтобы получилось слово и найди подходящую картинку</a:t>
            </a:r>
            <a:endParaRPr lang="ru-RU" sz="2800" dirty="0"/>
          </a:p>
        </p:txBody>
      </p:sp>
      <p:sp>
        <p:nvSpPr>
          <p:cNvPr id="8" name="Овал 7"/>
          <p:cNvSpPr/>
          <p:nvPr/>
        </p:nvSpPr>
        <p:spPr>
          <a:xfrm>
            <a:off x="1357290" y="4786322"/>
            <a:ext cx="78581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/>
              <a:t>Ы</a:t>
            </a:r>
            <a:endParaRPr lang="ru-RU" sz="2600" dirty="0"/>
          </a:p>
        </p:txBody>
      </p:sp>
      <p:sp>
        <p:nvSpPr>
          <p:cNvPr id="9" name="Овал 8"/>
          <p:cNvSpPr/>
          <p:nvPr/>
        </p:nvSpPr>
        <p:spPr>
          <a:xfrm>
            <a:off x="3071802" y="3143248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/>
              <a:t>С</a:t>
            </a:r>
            <a:endParaRPr lang="ru-RU" sz="2600" dirty="0"/>
          </a:p>
        </p:txBody>
      </p:sp>
      <p:sp>
        <p:nvSpPr>
          <p:cNvPr id="10" name="Овал 9"/>
          <p:cNvSpPr/>
          <p:nvPr/>
        </p:nvSpPr>
        <p:spPr>
          <a:xfrm>
            <a:off x="2571736" y="4786322"/>
            <a:ext cx="71438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/>
              <a:t>С</a:t>
            </a:r>
            <a:endParaRPr lang="ru-RU" sz="2600" dirty="0"/>
          </a:p>
        </p:txBody>
      </p:sp>
      <p:sp>
        <p:nvSpPr>
          <p:cNvPr id="11" name="Овал 10"/>
          <p:cNvSpPr/>
          <p:nvPr/>
        </p:nvSpPr>
        <p:spPr>
          <a:xfrm>
            <a:off x="428596" y="2643182"/>
            <a:ext cx="71438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/>
              <a:t>О</a:t>
            </a:r>
            <a:endParaRPr lang="ru-RU" sz="2600" dirty="0"/>
          </a:p>
        </p:txBody>
      </p:sp>
      <p:sp>
        <p:nvSpPr>
          <p:cNvPr id="14" name="Овал 13"/>
          <p:cNvSpPr/>
          <p:nvPr/>
        </p:nvSpPr>
        <p:spPr>
          <a:xfrm>
            <a:off x="3071802" y="1928802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/>
              <a:t>П</a:t>
            </a:r>
            <a:endParaRPr lang="ru-RU" sz="2600" dirty="0"/>
          </a:p>
        </p:txBody>
      </p:sp>
      <p:sp>
        <p:nvSpPr>
          <p:cNvPr id="15" name="Овал 14"/>
          <p:cNvSpPr/>
          <p:nvPr/>
        </p:nvSpPr>
        <p:spPr>
          <a:xfrm>
            <a:off x="1928794" y="1857364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16" name="Овал 15"/>
          <p:cNvSpPr/>
          <p:nvPr/>
        </p:nvSpPr>
        <p:spPr>
          <a:xfrm>
            <a:off x="3000364" y="4000504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/>
              <a:t>Л</a:t>
            </a:r>
            <a:endParaRPr lang="ru-RU" sz="2600" dirty="0"/>
          </a:p>
        </p:txBody>
      </p:sp>
      <p:sp>
        <p:nvSpPr>
          <p:cNvPr id="17" name="Овал 16"/>
          <p:cNvSpPr/>
          <p:nvPr/>
        </p:nvSpPr>
        <p:spPr>
          <a:xfrm>
            <a:off x="2214546" y="3000372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71472" y="3857628"/>
            <a:ext cx="71438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/>
              <a:t>Т</a:t>
            </a:r>
            <a:endParaRPr lang="ru-RU" sz="2600" dirty="0"/>
          </a:p>
        </p:txBody>
      </p:sp>
      <p:sp>
        <p:nvSpPr>
          <p:cNvPr id="19" name="Овал 18"/>
          <p:cNvSpPr/>
          <p:nvPr/>
        </p:nvSpPr>
        <p:spPr>
          <a:xfrm>
            <a:off x="1714480" y="3857628"/>
            <a:ext cx="71438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/>
              <a:t>К</a:t>
            </a:r>
            <a:endParaRPr lang="ru-RU" sz="2600" dirty="0"/>
          </a:p>
        </p:txBody>
      </p:sp>
      <p:sp>
        <p:nvSpPr>
          <p:cNvPr id="20" name="TextBox 19"/>
          <p:cNvSpPr txBox="1"/>
          <p:nvPr/>
        </p:nvSpPr>
        <p:spPr>
          <a:xfrm>
            <a:off x="1357290" y="3071810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err="1" smtClean="0">
                <a:solidFill>
                  <a:schemeClr val="bg1"/>
                </a:solidFill>
              </a:rPr>
              <a:t>н</a:t>
            </a:r>
            <a:endParaRPr lang="ru-RU" sz="26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5984" y="3071810"/>
            <a:ext cx="5000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solidFill>
                  <a:schemeClr val="bg1"/>
                </a:solidFill>
              </a:rPr>
              <a:t>у</a:t>
            </a:r>
            <a:endParaRPr lang="ru-RU" sz="26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4348" y="1928802"/>
            <a:ext cx="5000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solidFill>
                  <a:schemeClr val="bg1"/>
                </a:solidFill>
              </a:rPr>
              <a:t>л</a:t>
            </a:r>
            <a:endParaRPr lang="ru-RU" sz="2600" dirty="0">
              <a:solidFill>
                <a:schemeClr val="bg1"/>
              </a:solidFill>
            </a:endParaRPr>
          </a:p>
        </p:txBody>
      </p:sp>
      <p:pic>
        <p:nvPicPr>
          <p:cNvPr id="23" name="Picture 2" descr="C:\Users\Логопед\Desktop\1639209922_32-papik-pro-p-klipart-luna-40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571612"/>
            <a:ext cx="1285884" cy="928694"/>
          </a:xfrm>
          <a:prstGeom prst="rect">
            <a:avLst/>
          </a:prstGeom>
          <a:noFill/>
        </p:spPr>
      </p:pic>
      <p:pic>
        <p:nvPicPr>
          <p:cNvPr id="2050" name="Picture 2" descr="C:\Users\Логопед\Desktop\pngtree-child-magnifying-glass-illustration-black-magnifier-yellow-handle-blue-lens-png-image_45284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928934"/>
            <a:ext cx="1285884" cy="1000132"/>
          </a:xfrm>
          <a:prstGeom prst="rect">
            <a:avLst/>
          </a:prstGeom>
          <a:noFill/>
        </p:spPr>
      </p:pic>
      <p:pic>
        <p:nvPicPr>
          <p:cNvPr id="2051" name="Picture 3" descr="C:\Users\Логопед\Desktop\1630504025_11-papik-pro-p-soti-risunok-1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4786322"/>
            <a:ext cx="1500198" cy="1143008"/>
          </a:xfrm>
          <a:prstGeom prst="rect">
            <a:avLst/>
          </a:prstGeom>
          <a:noFill/>
        </p:spPr>
      </p:pic>
      <p:pic>
        <p:nvPicPr>
          <p:cNvPr id="2053" name="Picture 5" descr="C:\Users\Логопед\Desktop\1641320927_2-papik-pro-p-sok-vektornii-risunok-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1571612"/>
            <a:ext cx="1071570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Упражнение «Следопыт» Шагаем по следам, проговаривая слово по слогам. Запишите слова в тетрадь. Подсказка: сколько гласных, столько и слогов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АВ-ТО-МО-БИЛЬ</a:t>
            </a:r>
          </a:p>
          <a:p>
            <a:r>
              <a:rPr lang="ru-RU" dirty="0" smtClean="0"/>
              <a:t>КО-ЛО-КОЛЬ-ЧИК</a:t>
            </a:r>
          </a:p>
          <a:p>
            <a:r>
              <a:rPr lang="ru-RU" dirty="0" smtClean="0"/>
              <a:t>КА-РАН-ДА-ШИ</a:t>
            </a:r>
          </a:p>
          <a:p>
            <a:r>
              <a:rPr lang="ru-RU" dirty="0" smtClean="0"/>
              <a:t>О-ДУ-ВАН-ЧИК</a:t>
            </a:r>
          </a:p>
          <a:p>
            <a:r>
              <a:rPr lang="ru-RU" dirty="0" smtClean="0"/>
              <a:t>ЭКС-КА-ВА-ТОР</a:t>
            </a:r>
          </a:p>
          <a:p>
            <a:r>
              <a:rPr lang="ru-RU" dirty="0" smtClean="0"/>
              <a:t>ТРЕ-У-ГОЛЬ-НИК</a:t>
            </a:r>
          </a:p>
          <a:p>
            <a:r>
              <a:rPr lang="ru-RU" dirty="0" smtClean="0"/>
              <a:t>ПА-У-ТИ-НА</a:t>
            </a:r>
            <a:endParaRPr lang="ru-RU" dirty="0"/>
          </a:p>
        </p:txBody>
      </p:sp>
      <p:pic>
        <p:nvPicPr>
          <p:cNvPr id="4" name="Picture 2" descr="C:\Users\Логопед\Desktop\с-е-ноги-етей-329950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1785926"/>
            <a:ext cx="2116457" cy="1876424"/>
          </a:xfrm>
          <a:prstGeom prst="rect">
            <a:avLst/>
          </a:prstGeom>
          <a:noFill/>
        </p:spPr>
      </p:pic>
      <p:pic>
        <p:nvPicPr>
          <p:cNvPr id="6" name="Picture 2" descr="C:\Users\Логопед\Desktop\с-е-ноги-етей-329950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3500438"/>
            <a:ext cx="2116457" cy="187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Упражнение «Забрось мяч в сетку»Бросаем мяч в сетку, проговаривая слово по слогам. Запишите слова в тетрадь. Подсказка: сколько гласных, столько и слогов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0705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ПА-РИК-МА-ХЕР</a:t>
            </a:r>
          </a:p>
          <a:p>
            <a:r>
              <a:rPr lang="ru-RU" sz="2800" dirty="0" smtClean="0"/>
              <a:t>ПО-РО-СЁ-НОК</a:t>
            </a:r>
          </a:p>
          <a:p>
            <a:r>
              <a:rPr lang="ru-RU" sz="2800" dirty="0" smtClean="0"/>
              <a:t>ТЕ-ЛЕ-ВИ-ЗОР</a:t>
            </a:r>
          </a:p>
          <a:p>
            <a:r>
              <a:rPr lang="ru-RU" sz="2800" dirty="0" smtClean="0"/>
              <a:t>СМО-РО-ДИ-НА</a:t>
            </a:r>
          </a:p>
          <a:p>
            <a:r>
              <a:rPr lang="ru-RU" sz="2800" dirty="0" smtClean="0"/>
              <a:t>ЭКС-КА-ВА-ТОР</a:t>
            </a:r>
          </a:p>
          <a:p>
            <a:r>
              <a:rPr lang="ru-RU" sz="2800" dirty="0" smtClean="0"/>
              <a:t>ВЕН-ТИ-ЛЯ-ТОН</a:t>
            </a:r>
          </a:p>
          <a:p>
            <a:r>
              <a:rPr lang="ru-RU" sz="2800" dirty="0" smtClean="0"/>
              <a:t>БА-ЛА-ЛАЙ-КА</a:t>
            </a:r>
          </a:p>
          <a:p>
            <a:endParaRPr lang="ru-RU" sz="2800" dirty="0"/>
          </a:p>
        </p:txBody>
      </p:sp>
      <p:pic>
        <p:nvPicPr>
          <p:cNvPr id="6" name="Picture 2" descr="C:\Users\Логопед\Desktop\HTB11HlCXk95K1Rjt_biq6xzbVXa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2000240"/>
            <a:ext cx="2977360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Игра «Наш дружный мяч». Ударяем мяч об пол, проговаривая слова по слогам. 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/>
          <a:lstStyle/>
          <a:p>
            <a:endParaRPr lang="ru-RU" sz="2400" dirty="0" smtClean="0"/>
          </a:p>
          <a:p>
            <a:r>
              <a:rPr lang="ru-RU" sz="2400" dirty="0" smtClean="0"/>
              <a:t>ГУ-СЕ-НИ-ЦА</a:t>
            </a:r>
          </a:p>
          <a:p>
            <a:r>
              <a:rPr lang="ru-RU" sz="2400" dirty="0" smtClean="0"/>
              <a:t>ВЕ-ЛО-СИ-ПЕД</a:t>
            </a:r>
          </a:p>
          <a:p>
            <a:r>
              <a:rPr lang="ru-RU" sz="2400" dirty="0" smtClean="0"/>
              <a:t>У-ЧИ-ТЕЛЬ-НИ-ЦА</a:t>
            </a:r>
          </a:p>
          <a:p>
            <a:r>
              <a:rPr lang="ru-RU" sz="2400" dirty="0" smtClean="0"/>
              <a:t>МЕД-ВЕ-ЖА-ТА</a:t>
            </a:r>
          </a:p>
          <a:p>
            <a:r>
              <a:rPr lang="ru-RU" sz="2400" dirty="0" smtClean="0"/>
              <a:t>ХО-ЛО-ДИЛЬ-НИК</a:t>
            </a:r>
          </a:p>
          <a:p>
            <a:r>
              <a:rPr lang="ru-RU" sz="2400" dirty="0" smtClean="0"/>
              <a:t>МУ-РА-ВЕЙ-НИК</a:t>
            </a:r>
          </a:p>
          <a:p>
            <a:r>
              <a:rPr lang="ru-RU" sz="2400" dirty="0" smtClean="0"/>
              <a:t>СКО-ВО-РО-ДА</a:t>
            </a:r>
            <a:endParaRPr lang="ru-RU" dirty="0"/>
          </a:p>
        </p:txBody>
      </p:sp>
      <p:pic>
        <p:nvPicPr>
          <p:cNvPr id="6" name="Picture 2" descr="C:\Users\Логопед\Desktop\pngtree-children-boy-playing-basketball-png-image_22758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071678"/>
            <a:ext cx="2928958" cy="3019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Используя картинки, заполни кроссворд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1714488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1714488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57422" y="1714488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857488" y="1714488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1714488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857620" y="1714488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57224" y="2214554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357290" y="2214554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2214554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357422" y="2214554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857488" y="2214554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357554" y="2214554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857620" y="2214554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857224" y="2714620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357290" y="2714620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857356" y="2714620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357422" y="2714620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857488" y="2714620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357554" y="2714620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857620" y="2714620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857224" y="3214686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357290" y="3214686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857356" y="3214686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357422" y="3214686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857488" y="3214686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357554" y="3214686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857620" y="3214686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357686" y="3214686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857224" y="3714752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1357290" y="3714752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857356" y="3714752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2357422" y="3714752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857488" y="3714752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357554" y="3714752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857620" y="3714752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357686" y="3714752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857224" y="4214818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1357290" y="4214818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1857356" y="4214818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2357422" y="4214818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2857488" y="4214818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3357554" y="4214818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3857620" y="4214818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4357686" y="4214818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4857752" y="4214818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2" name="Picture 2" descr="C:\Users\Логопед\Desktop\4e1ccd4e2e25581b2f81b37838a45b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643050"/>
            <a:ext cx="1297308" cy="1143008"/>
          </a:xfrm>
          <a:prstGeom prst="rect">
            <a:avLst/>
          </a:prstGeom>
          <a:noFill/>
        </p:spPr>
      </p:pic>
      <p:pic>
        <p:nvPicPr>
          <p:cNvPr id="53" name="Picture 3" descr="C:\Users\Логопед\Desktop\1631523858_21-papik-pro-p-pautina-konturnii-risunok-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3143248"/>
            <a:ext cx="1048535" cy="876292"/>
          </a:xfrm>
          <a:prstGeom prst="rect">
            <a:avLst/>
          </a:prstGeom>
          <a:noFill/>
        </p:spPr>
      </p:pic>
      <p:pic>
        <p:nvPicPr>
          <p:cNvPr id="55" name="Picture 5" descr="C:\Users\Логопед\Desktop\png-transparent-graphy-school-school-kids-child-photography-toddler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2071678"/>
            <a:ext cx="872586" cy="876292"/>
          </a:xfrm>
          <a:prstGeom prst="rect">
            <a:avLst/>
          </a:prstGeom>
          <a:noFill/>
        </p:spPr>
      </p:pic>
      <p:pic>
        <p:nvPicPr>
          <p:cNvPr id="56" name="Picture 6" descr="C:\Users\Логопед\Desktop\Без названия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8148" y="3286124"/>
            <a:ext cx="885825" cy="714380"/>
          </a:xfrm>
          <a:prstGeom prst="rect">
            <a:avLst/>
          </a:prstGeom>
          <a:noFill/>
        </p:spPr>
      </p:pic>
      <p:pic>
        <p:nvPicPr>
          <p:cNvPr id="57" name="Picture 7" descr="C:\Users\Логопед\Desktop\Без названия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9520" y="1357298"/>
            <a:ext cx="1214446" cy="975521"/>
          </a:xfrm>
          <a:prstGeom prst="rect">
            <a:avLst/>
          </a:prstGeom>
          <a:noFill/>
        </p:spPr>
      </p:pic>
      <p:sp>
        <p:nvSpPr>
          <p:cNvPr id="58" name="Прямоугольник 57"/>
          <p:cNvSpPr/>
          <p:nvPr/>
        </p:nvSpPr>
        <p:spPr>
          <a:xfrm>
            <a:off x="4857752" y="3214686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4857752" y="3714752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5357818" y="4214818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pic>
        <p:nvPicPr>
          <p:cNvPr id="61" name="Picture 2" descr="C:\Users\Логопед\Desktop\068edb980bbe00f85fa33f554d95c6a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6578" y="3929066"/>
            <a:ext cx="1191411" cy="9477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377</TotalTime>
  <Words>157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«Формируем слоговую структуру слова» </vt:lpstr>
      <vt:lpstr>  Если в речи ребёнка имеются перестановки, пропуски, сокращения, увеличение или добавление лишних звуков и слогов, значит структура слова воспроизводится неверно, в результате эти ошибки могут отразиться на письме.</vt:lpstr>
      <vt:lpstr>Игра»Договори и запиши слово»</vt:lpstr>
      <vt:lpstr> Задание : соедини линией слова и картинки. Составь со словами предложения</vt:lpstr>
      <vt:lpstr>Соедини буквы так, чтобы получилось слово и найди подходящую картинку</vt:lpstr>
      <vt:lpstr>Упражнение «Следопыт» Шагаем по следам, проговаривая слово по слогам. Запишите слова в тетрадь. Подсказка: сколько гласных, столько и слогов</vt:lpstr>
      <vt:lpstr> Упражнение «Забрось мяч в сетку»Бросаем мяч в сетку, проговаривая слово по слогам. Запишите слова в тетрадь. Подсказка: сколько гласных, столько и слогов</vt:lpstr>
      <vt:lpstr> Игра «Наш дружный мяч». Ударяем мяч об пол, проговаривая слова по слогам. </vt:lpstr>
      <vt:lpstr>Используя картинки, заполни кроссворд.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«Формируем слоговую структуру слова» </dc:title>
  <dc:creator>Логопед</dc:creator>
  <cp:lastModifiedBy>Логопед</cp:lastModifiedBy>
  <cp:revision>45</cp:revision>
  <dcterms:created xsi:type="dcterms:W3CDTF">2022-04-07T10:06:39Z</dcterms:created>
  <dcterms:modified xsi:type="dcterms:W3CDTF">2022-04-13T09:53:21Z</dcterms:modified>
</cp:coreProperties>
</file>