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78" r:id="rId3"/>
    <p:sldId id="257" r:id="rId4"/>
    <p:sldId id="271" r:id="rId5"/>
    <p:sldId id="274" r:id="rId6"/>
    <p:sldId id="275" r:id="rId7"/>
    <p:sldId id="269" r:id="rId8"/>
    <p:sldId id="280" r:id="rId9"/>
    <p:sldId id="281" r:id="rId10"/>
    <p:sldId id="294" r:id="rId11"/>
    <p:sldId id="295" r:id="rId12"/>
    <p:sldId id="284" r:id="rId13"/>
    <p:sldId id="285" r:id="rId14"/>
    <p:sldId id="283" r:id="rId15"/>
    <p:sldId id="300" r:id="rId16"/>
    <p:sldId id="282" r:id="rId17"/>
    <p:sldId id="306" r:id="rId18"/>
    <p:sldId id="304" r:id="rId19"/>
    <p:sldId id="302" r:id="rId20"/>
    <p:sldId id="305" r:id="rId21"/>
    <p:sldId id="301" r:id="rId22"/>
    <p:sldId id="307" r:id="rId23"/>
    <p:sldId id="288" r:id="rId24"/>
    <p:sldId id="290" r:id="rId25"/>
    <p:sldId id="291" r:id="rId26"/>
    <p:sldId id="296" r:id="rId27"/>
    <p:sldId id="298" r:id="rId28"/>
    <p:sldId id="299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#1" loCatId="hierarchy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Обязательные экзамены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164733" custScaleY="92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4AFFEA58-7954-45FA-B66B-FAE9E81F5EC1}" type="presOf" srcId="{082AFB0E-F1F1-4D1D-B565-8787D940D3B7}" destId="{A066A45F-1F67-4C97-AD8A-22F2F5448E7A}" srcOrd="1" destOrd="0" presId="urn:microsoft.com/office/officeart/2005/8/layout/hierarchy2#1"/>
    <dgm:cxn modelId="{52BD473D-33C6-4B00-8F07-B5BE6DB3021B}" type="presOf" srcId="{61F57C67-73AE-4FC9-A243-3D5F121303D5}" destId="{5D5F9D07-69EE-47BB-8988-6B3EA4A05963}" srcOrd="1" destOrd="0" presId="urn:microsoft.com/office/officeart/2005/8/layout/hierarchy2#1"/>
    <dgm:cxn modelId="{C3564F63-FF02-4F2B-830E-72F7C96FE145}" type="presOf" srcId="{E1F25CB5-9355-4844-AF14-38B6246F05E1}" destId="{908029E4-880D-4F10-BCE2-219930A644EF}" srcOrd="0" destOrd="0" presId="urn:microsoft.com/office/officeart/2005/8/layout/hierarchy2#1"/>
    <dgm:cxn modelId="{8E7BFFBA-2666-46E4-87D1-FCC84FDD8EE4}" type="presOf" srcId="{8F55C34A-DBAF-446D-BE85-9DCB4D8B87AE}" destId="{8A13A7E1-6370-427C-9EAF-52DA402B7184}" srcOrd="0" destOrd="0" presId="urn:microsoft.com/office/officeart/2005/8/layout/hierarchy2#1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56FC0295-D1C5-4B1F-8136-B25D28B65DBC}" type="presOf" srcId="{61F57C67-73AE-4FC9-A243-3D5F121303D5}" destId="{8891F35F-2BA5-4BF2-9640-E99C8C970AC3}" srcOrd="0" destOrd="0" presId="urn:microsoft.com/office/officeart/2005/8/layout/hierarchy2#1"/>
    <dgm:cxn modelId="{21B72676-DCE9-402D-A322-9ED8E0283D7D}" type="presOf" srcId="{8946BCD7-8BD6-4AAA-B77F-CE5915B70F2D}" destId="{2B754F8A-B7CF-48AC-A4E9-416F36613CE4}" srcOrd="0" destOrd="0" presId="urn:microsoft.com/office/officeart/2005/8/layout/hierarchy2#1"/>
    <dgm:cxn modelId="{ADAA33A5-60FC-4CBF-AEFD-0305889E8E08}" type="presOf" srcId="{90005E63-0D64-46AE-848E-97AB9E1667C2}" destId="{25E5AEEE-7E8A-4E05-8824-85D065329EAA}" srcOrd="0" destOrd="0" presId="urn:microsoft.com/office/officeart/2005/8/layout/hierarchy2#1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6C6D1BFD-74E1-4122-8E37-768272F467BE}" type="presOf" srcId="{082AFB0E-F1F1-4D1D-B565-8787D940D3B7}" destId="{0884195C-7C18-403E-8280-7A292D319737}" srcOrd="0" destOrd="0" presId="urn:microsoft.com/office/officeart/2005/8/layout/hierarchy2#1"/>
    <dgm:cxn modelId="{957CC623-C0D9-4735-878D-D0EABFB52352}" type="presParOf" srcId="{25E5AEEE-7E8A-4E05-8824-85D065329EAA}" destId="{FEC4F867-2BF1-4396-8EB3-EF6CF12BF4B8}" srcOrd="0" destOrd="0" presId="urn:microsoft.com/office/officeart/2005/8/layout/hierarchy2#1"/>
    <dgm:cxn modelId="{87E3D05B-CDFE-40FF-9A25-1E7BDB1BF873}" type="presParOf" srcId="{FEC4F867-2BF1-4396-8EB3-EF6CF12BF4B8}" destId="{908029E4-880D-4F10-BCE2-219930A644EF}" srcOrd="0" destOrd="0" presId="urn:microsoft.com/office/officeart/2005/8/layout/hierarchy2#1"/>
    <dgm:cxn modelId="{7628B622-51D0-43C3-A214-D4B42206728F}" type="presParOf" srcId="{FEC4F867-2BF1-4396-8EB3-EF6CF12BF4B8}" destId="{5B6D5CE7-C9DD-4D1E-BB04-422CDEC56B9E}" srcOrd="1" destOrd="0" presId="urn:microsoft.com/office/officeart/2005/8/layout/hierarchy2#1"/>
    <dgm:cxn modelId="{0BC3C4C4-2374-4E60-9C58-BA5A8C8BFD8F}" type="presParOf" srcId="{5B6D5CE7-C9DD-4D1E-BB04-422CDEC56B9E}" destId="{0884195C-7C18-403E-8280-7A292D319737}" srcOrd="0" destOrd="0" presId="urn:microsoft.com/office/officeart/2005/8/layout/hierarchy2#1"/>
    <dgm:cxn modelId="{D82B29E7-DF9D-4C85-AF94-B3FBDA6F5AE1}" type="presParOf" srcId="{0884195C-7C18-403E-8280-7A292D319737}" destId="{A066A45F-1F67-4C97-AD8A-22F2F5448E7A}" srcOrd="0" destOrd="0" presId="urn:microsoft.com/office/officeart/2005/8/layout/hierarchy2#1"/>
    <dgm:cxn modelId="{78BA1DF6-A946-4C56-A39F-CCDABE03031C}" type="presParOf" srcId="{5B6D5CE7-C9DD-4D1E-BB04-422CDEC56B9E}" destId="{7704E23D-E155-44C3-A28A-E878096F097E}" srcOrd="1" destOrd="0" presId="urn:microsoft.com/office/officeart/2005/8/layout/hierarchy2#1"/>
    <dgm:cxn modelId="{30888138-82EF-4AFF-A457-2DCB1F974D3E}" type="presParOf" srcId="{7704E23D-E155-44C3-A28A-E878096F097E}" destId="{8A13A7E1-6370-427C-9EAF-52DA402B7184}" srcOrd="0" destOrd="0" presId="urn:microsoft.com/office/officeart/2005/8/layout/hierarchy2#1"/>
    <dgm:cxn modelId="{59BB72B8-4A30-42FF-87E7-33C638AE6C99}" type="presParOf" srcId="{7704E23D-E155-44C3-A28A-E878096F097E}" destId="{42CF3BB5-3F52-4818-94E3-845C33D734CD}" srcOrd="1" destOrd="0" presId="urn:microsoft.com/office/officeart/2005/8/layout/hierarchy2#1"/>
    <dgm:cxn modelId="{6F8FEDD1-C2C9-450A-BFA3-1132BC34F4CF}" type="presParOf" srcId="{5B6D5CE7-C9DD-4D1E-BB04-422CDEC56B9E}" destId="{8891F35F-2BA5-4BF2-9640-E99C8C970AC3}" srcOrd="2" destOrd="0" presId="urn:microsoft.com/office/officeart/2005/8/layout/hierarchy2#1"/>
    <dgm:cxn modelId="{C827F9AD-47EC-4BA3-99B6-37F393D9696B}" type="presParOf" srcId="{8891F35F-2BA5-4BF2-9640-E99C8C970AC3}" destId="{5D5F9D07-69EE-47BB-8988-6B3EA4A05963}" srcOrd="0" destOrd="0" presId="urn:microsoft.com/office/officeart/2005/8/layout/hierarchy2#1"/>
    <dgm:cxn modelId="{7EB0B6DE-24B5-461F-8262-E95A2A0DB84E}" type="presParOf" srcId="{5B6D5CE7-C9DD-4D1E-BB04-422CDEC56B9E}" destId="{33BBFEAB-A97D-4452-86C5-14817C83FEE4}" srcOrd="3" destOrd="0" presId="urn:microsoft.com/office/officeart/2005/8/layout/hierarchy2#1"/>
    <dgm:cxn modelId="{AAA839FB-DF2D-4434-9003-FB1763C81AD1}" type="presParOf" srcId="{33BBFEAB-A97D-4452-86C5-14817C83FEE4}" destId="{2B754F8A-B7CF-48AC-A4E9-416F36613CE4}" srcOrd="0" destOrd="0" presId="urn:microsoft.com/office/officeart/2005/8/layout/hierarchy2#1"/>
    <dgm:cxn modelId="{6AD36F2C-523A-4C91-9573-7CAFFF95F80C}" type="presParOf" srcId="{33BBFEAB-A97D-4452-86C5-14817C83FEE4}" destId="{2B17F489-E8AE-4876-B792-39D5E8886B7E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#1" loCatId="hierarchy" qsTypeId="urn:microsoft.com/office/officeart/2005/8/quickstyle/simple5#2" qsCatId="simple" csTypeId="urn:microsoft.com/office/officeart/2005/8/colors/accent4_2#1" csCatId="accent4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/>
      <dgm:spPr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</a:gradFill>
      </dgm:spPr>
      <dgm:t>
        <a:bodyPr/>
        <a:lstStyle/>
        <a:p>
          <a:r>
            <a:rPr lang="ru-RU" dirty="0" smtClean="0"/>
            <a:t>Экзамены по выбору</a:t>
          </a:r>
          <a:endParaRPr lang="ru-RU" dirty="0"/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/>
      <dgm:t>
        <a:bodyPr/>
        <a:lstStyle/>
        <a:p>
          <a:r>
            <a:rPr lang="ru-RU" sz="2800" b="1" dirty="0" smtClean="0"/>
            <a:t>Литература</a:t>
          </a:r>
          <a:endParaRPr lang="ru-RU" sz="2800" b="1" dirty="0"/>
        </a:p>
      </dgm:t>
    </dgm:pt>
    <dgm:pt modelId="{0FE1689E-31DB-4630-9BF0-2E600C70789A}" type="parTrans" cxnId="{10D69F29-12C4-4E24-8EE7-1E1B59C278A3}">
      <dgm:prSet/>
      <dgm:spPr/>
      <dgm:t>
        <a:bodyPr/>
        <a:lstStyle/>
        <a:p>
          <a:endParaRPr lang="ru-RU"/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/>
      <dgm:t>
        <a:bodyPr/>
        <a:lstStyle/>
        <a:p>
          <a:r>
            <a:rPr lang="ru-RU" sz="2800" b="1" dirty="0" smtClean="0"/>
            <a:t>География</a:t>
          </a:r>
          <a:endParaRPr lang="ru-RU" sz="2800" b="1" dirty="0"/>
        </a:p>
      </dgm:t>
    </dgm:pt>
    <dgm:pt modelId="{CFC9503C-82B1-4DB0-B2EA-4FA693D930E7}" type="parTrans" cxnId="{48B0E7C2-E962-44B6-8ABD-38710E48E009}">
      <dgm:prSet/>
      <dgm:spPr/>
      <dgm:t>
        <a:bodyPr/>
        <a:lstStyle/>
        <a:p>
          <a:endParaRPr lang="ru-RU"/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/>
      <dgm:t>
        <a:bodyPr/>
        <a:lstStyle/>
        <a:p>
          <a:r>
            <a:rPr lang="ru-RU" sz="2800" b="1" dirty="0" smtClean="0"/>
            <a:t>Физика</a:t>
          </a:r>
          <a:endParaRPr lang="ru-RU" sz="2800" b="1" dirty="0"/>
        </a:p>
      </dgm:t>
    </dgm:pt>
    <dgm:pt modelId="{33F5B6FF-8307-415B-BFCC-CBBAA304B51E}" type="parTrans" cxnId="{5AF4BC0B-4939-4AF3-B2F8-EC30ED50213E}">
      <dgm:prSet/>
      <dgm:spPr/>
      <dgm:t>
        <a:bodyPr/>
        <a:lstStyle/>
        <a:p>
          <a:endParaRPr lang="ru-RU"/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/>
      <dgm:t>
        <a:bodyPr/>
        <a:lstStyle/>
        <a:p>
          <a:r>
            <a:rPr lang="ru-RU" sz="2800" b="1" dirty="0" smtClean="0"/>
            <a:t>Химия</a:t>
          </a:r>
          <a:endParaRPr lang="ru-RU" sz="2800" b="1" dirty="0"/>
        </a:p>
      </dgm:t>
    </dgm:pt>
    <dgm:pt modelId="{BF4E8C9A-B618-473F-AF63-288D19142CF1}" type="parTrans" cxnId="{1575FEFB-58D2-4F4C-BE4F-C7A96308C64B}">
      <dgm:prSet/>
      <dgm:spPr/>
      <dgm:t>
        <a:bodyPr/>
        <a:lstStyle/>
        <a:p>
          <a:endParaRPr lang="ru-RU"/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/>
      <dgm:t>
        <a:bodyPr/>
        <a:lstStyle/>
        <a:p>
          <a:r>
            <a:rPr lang="ru-RU" sz="2800" b="1" dirty="0" smtClean="0"/>
            <a:t>Биология</a:t>
          </a:r>
          <a:endParaRPr lang="ru-RU" sz="2800" b="1" dirty="0"/>
        </a:p>
      </dgm:t>
    </dgm:pt>
    <dgm:pt modelId="{EF6DDE06-666B-4EAC-BE2F-7257127DC230}" type="parTrans" cxnId="{F47A1AB2-06F5-4485-8B34-5E0B89F38A23}">
      <dgm:prSet/>
      <dgm:spPr/>
      <dgm:t>
        <a:bodyPr/>
        <a:lstStyle/>
        <a:p>
          <a:endParaRPr lang="ru-RU"/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/>
      <dgm:t>
        <a:bodyPr/>
        <a:lstStyle/>
        <a:p>
          <a:r>
            <a:rPr lang="ru-RU" sz="2800" b="1" dirty="0" smtClean="0"/>
            <a:t>Обществознание</a:t>
          </a:r>
          <a:endParaRPr lang="ru-RU" sz="2800" b="1" dirty="0"/>
        </a:p>
      </dgm:t>
    </dgm:pt>
    <dgm:pt modelId="{DB361064-3F86-41FB-A910-797384323BA2}" type="parTrans" cxnId="{94110812-D939-4200-A0E9-5DF5AA1232CA}">
      <dgm:prSet/>
      <dgm:spPr/>
      <dgm:t>
        <a:bodyPr/>
        <a:lstStyle/>
        <a:p>
          <a:endParaRPr lang="ru-RU"/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/>
      <dgm:t>
        <a:bodyPr/>
        <a:lstStyle/>
        <a:p>
          <a:r>
            <a:rPr lang="ru-RU" sz="2800" b="1" dirty="0" smtClean="0"/>
            <a:t>Информатика</a:t>
          </a:r>
          <a:endParaRPr lang="ru-RU" sz="2800" b="1" dirty="0"/>
        </a:p>
      </dgm:t>
    </dgm:pt>
    <dgm:pt modelId="{C7F81043-E896-43CE-9478-72E3B890A084}" type="parTrans" cxnId="{120BEF3D-F3CF-489D-9EFB-D820B0B3C335}">
      <dgm:prSet/>
      <dgm:spPr/>
      <dgm:t>
        <a:bodyPr/>
        <a:lstStyle/>
        <a:p>
          <a:endParaRPr lang="ru-RU"/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/>
      <dgm:t>
        <a:bodyPr/>
        <a:lstStyle/>
        <a:p>
          <a:r>
            <a:rPr lang="ru-RU" sz="2800" b="1" dirty="0" smtClean="0"/>
            <a:t>Иностранный язык</a:t>
          </a:r>
          <a:endParaRPr lang="ru-RU" sz="2800" b="1" dirty="0"/>
        </a:p>
      </dgm:t>
    </dgm:pt>
    <dgm:pt modelId="{E534B2E4-0DCC-4AC4-9DCE-A41BC79135A5}" type="parTrans" cxnId="{3B7EA852-1046-449C-90AB-649C92C2A653}">
      <dgm:prSet/>
      <dgm:spPr/>
      <dgm:t>
        <a:bodyPr/>
        <a:lstStyle/>
        <a:p>
          <a:endParaRPr lang="ru-RU"/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/>
      <dgm:t>
        <a:bodyPr/>
        <a:lstStyle/>
        <a:p>
          <a:r>
            <a:rPr lang="ru-RU" sz="2800" b="1" dirty="0" smtClean="0"/>
            <a:t>История</a:t>
          </a:r>
          <a:endParaRPr lang="ru-RU" sz="2800" b="1" dirty="0"/>
        </a:p>
      </dgm:t>
    </dgm:pt>
    <dgm:pt modelId="{BF0D85F7-541F-4DAA-B38F-FFC2CF3887EA}" type="parTrans" cxnId="{036B206B-A2E2-4C83-A544-B2FA2705DBD7}">
      <dgm:prSet/>
      <dgm:spPr/>
      <dgm:t>
        <a:bodyPr/>
        <a:lstStyle/>
        <a:p>
          <a:endParaRPr lang="ru-RU"/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A2957-188A-4971-8F9A-BDFBBBD46987}" type="pres">
      <dgm:prSet presAssocID="{157F0CAD-C022-456B-9E1B-5A07E2D8BE37}" presName="root1" presStyleCnt="0"/>
      <dgm:spPr/>
    </dgm:pt>
    <dgm:pt modelId="{60260E37-C6EB-4583-94E1-1F75E1809A43}" type="pres">
      <dgm:prSet presAssocID="{157F0CAD-C022-456B-9E1B-5A07E2D8BE37}" presName="LevelOneTextNode" presStyleLbl="node0" presStyleIdx="0" presStyleCnt="1" custScaleX="252924" custScaleY="159082" custLinFactX="-100000" custLinFactNeighborX="-163612" custLinFactNeighborY="-8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16613-C5C7-4282-961C-7AED5018D5B3}" type="pres">
      <dgm:prSet presAssocID="{157F0CAD-C022-456B-9E1B-5A07E2D8BE37}" presName="level2hierChild" presStyleCnt="0"/>
      <dgm:spPr/>
    </dgm:pt>
    <dgm:pt modelId="{F6C527FC-7E0E-4910-8B93-4C854C0102A8}" type="pres">
      <dgm:prSet presAssocID="{0FE1689E-31DB-4630-9BF0-2E600C70789A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1E329FC5-1F2F-43CC-B5AB-8D4E010BFFEC}" type="pres">
      <dgm:prSet presAssocID="{0FE1689E-31DB-4630-9BF0-2E600C70789A}" presName="connTx" presStyleLbl="parChTrans1D2" presStyleIdx="0" presStyleCnt="9"/>
      <dgm:spPr/>
      <dgm:t>
        <a:bodyPr/>
        <a:lstStyle/>
        <a:p>
          <a:endParaRPr lang="ru-RU"/>
        </a:p>
      </dgm:t>
    </dgm:pt>
    <dgm:pt modelId="{E95E8072-2BB6-4598-9930-741A8F6AE7F7}" type="pres">
      <dgm:prSet presAssocID="{E903321F-39D0-4B18-8E25-381B715B9970}" presName="root2" presStyleCnt="0"/>
      <dgm:spPr/>
    </dgm:pt>
    <dgm:pt modelId="{97CE5132-77A5-4BD9-90B2-C29F6FCDD11C}" type="pres">
      <dgm:prSet presAssocID="{E903321F-39D0-4B18-8E25-381B715B9970}" presName="LevelTwoTextNode" presStyleLbl="node2" presStyleIdx="0" presStyleCnt="9" custScaleX="277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539B-487A-4293-878D-148F30E1272D}" type="pres">
      <dgm:prSet presAssocID="{E903321F-39D0-4B18-8E25-381B715B9970}" presName="level3hierChild" presStyleCnt="0"/>
      <dgm:spPr/>
    </dgm:pt>
    <dgm:pt modelId="{EF90FB8B-0973-46E8-B466-E82A17EB87CC}" type="pres">
      <dgm:prSet presAssocID="{CFC9503C-82B1-4DB0-B2EA-4FA693D930E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A1DC903E-C896-44B1-89FF-CE03537CFA43}" type="pres">
      <dgm:prSet presAssocID="{CFC9503C-82B1-4DB0-B2EA-4FA693D930E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FA7A2755-A604-496B-B2AC-F8D973ECD064}" type="pres">
      <dgm:prSet presAssocID="{8E14551D-AF30-49C5-9AE2-5868785B91D1}" presName="root2" presStyleCnt="0"/>
      <dgm:spPr/>
    </dgm:pt>
    <dgm:pt modelId="{89E76E04-2502-44F2-A66D-9630FAB8EACA}" type="pres">
      <dgm:prSet presAssocID="{8E14551D-AF30-49C5-9AE2-5868785B91D1}" presName="LevelTwoTextNode" presStyleLbl="node2" presStyleIdx="1" presStyleCnt="9" custScaleX="2792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559C6-44D8-41E4-A7B0-1E09F5270A6F}" type="pres">
      <dgm:prSet presAssocID="{8E14551D-AF30-49C5-9AE2-5868785B91D1}" presName="level3hierChild" presStyleCnt="0"/>
      <dgm:spPr/>
    </dgm:pt>
    <dgm:pt modelId="{EE36EBED-59E4-48BB-9639-8897AEA121E8}" type="pres">
      <dgm:prSet presAssocID="{C7F81043-E896-43CE-9478-72E3B890A084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C8C67003-3A8C-4349-AEFE-9BA23BDF0ECD}" type="pres">
      <dgm:prSet presAssocID="{C7F81043-E896-43CE-9478-72E3B890A08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26FBC88-B969-47AB-9605-4B04700E89EC}" type="pres">
      <dgm:prSet presAssocID="{3CE166DF-65CE-4FFD-85AC-AF42AFF992A7}" presName="root2" presStyleCnt="0"/>
      <dgm:spPr/>
    </dgm:pt>
    <dgm:pt modelId="{4CDA7891-E907-425B-AA2F-8232233ECE72}" type="pres">
      <dgm:prSet presAssocID="{3CE166DF-65CE-4FFD-85AC-AF42AFF992A7}" presName="LevelTwoTextNode" presStyleLbl="node2" presStyleIdx="2" presStyleCnt="9" custScaleX="275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07D41-F4F8-4D71-9AEF-1BFC7D58803F}" type="pres">
      <dgm:prSet presAssocID="{3CE166DF-65CE-4FFD-85AC-AF42AFF992A7}" presName="level3hierChild" presStyleCnt="0"/>
      <dgm:spPr/>
    </dgm:pt>
    <dgm:pt modelId="{00B74456-248F-496D-84BC-491316FD2AA2}" type="pres">
      <dgm:prSet presAssocID="{DB361064-3F86-41FB-A910-797384323BA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91909E1A-B068-43AD-957E-D52B26969DCA}" type="pres">
      <dgm:prSet presAssocID="{DB361064-3F86-41FB-A910-797384323BA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07EFD8B-5B3D-4893-9E6B-CD5CEBEA0969}" type="pres">
      <dgm:prSet presAssocID="{87E05257-AC71-4309-9A02-C546D42FF0C1}" presName="root2" presStyleCnt="0"/>
      <dgm:spPr/>
    </dgm:pt>
    <dgm:pt modelId="{47B59B8F-7C09-4621-86B1-D5419B4B0160}" type="pres">
      <dgm:prSet presAssocID="{87E05257-AC71-4309-9A02-C546D42FF0C1}" presName="LevelTwoTextNode" presStyleLbl="node2" presStyleIdx="3" presStyleCnt="9" custScaleX="278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AA36F-323B-4160-9C0C-CB9DF3FE0469}" type="pres">
      <dgm:prSet presAssocID="{87E05257-AC71-4309-9A02-C546D42FF0C1}" presName="level3hierChild" presStyleCnt="0"/>
      <dgm:spPr/>
    </dgm:pt>
    <dgm:pt modelId="{1B8BFA40-40A9-4837-BB58-BD774A91D4F7}" type="pres">
      <dgm:prSet presAssocID="{33F5B6FF-8307-415B-BFCC-CBBAA304B51E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C65F638E-B150-4155-8362-6C49078969CE}" type="pres">
      <dgm:prSet presAssocID="{33F5B6FF-8307-415B-BFCC-CBBAA304B51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619A4402-2A80-4041-A3B3-FC3E98B8DC10}" type="pres">
      <dgm:prSet presAssocID="{1DA29EE9-BB40-415D-8C65-E04E3FD14098}" presName="root2" presStyleCnt="0"/>
      <dgm:spPr/>
    </dgm:pt>
    <dgm:pt modelId="{E9AB9C46-C42E-4123-9299-AA2BCE8F8F7A}" type="pres">
      <dgm:prSet presAssocID="{1DA29EE9-BB40-415D-8C65-E04E3FD14098}" presName="LevelTwoTextNode" presStyleLbl="node2" presStyleIdx="4" presStyleCnt="9" custScaleX="276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5046D-D059-4AB8-8D8D-BFDE8445F1A9}" type="pres">
      <dgm:prSet presAssocID="{1DA29EE9-BB40-415D-8C65-E04E3FD14098}" presName="level3hierChild" presStyleCnt="0"/>
      <dgm:spPr/>
    </dgm:pt>
    <dgm:pt modelId="{8A1983B7-DE5A-4F7C-9965-D452A3C7BFB6}" type="pres">
      <dgm:prSet presAssocID="{EF6DDE06-666B-4EAC-BE2F-7257127DC230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28F54E67-6EC3-4802-B950-358786ECE5CD}" type="pres">
      <dgm:prSet presAssocID="{EF6DDE06-666B-4EAC-BE2F-7257127DC23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E0D1A6D-8F0E-4A72-B54D-90FAE85FEA0B}" type="pres">
      <dgm:prSet presAssocID="{2A4E2E22-5AE0-4BB4-8336-2E03011FA309}" presName="root2" presStyleCnt="0"/>
      <dgm:spPr/>
    </dgm:pt>
    <dgm:pt modelId="{E1009F85-C170-493B-89D8-2F39CE2A0EC9}" type="pres">
      <dgm:prSet presAssocID="{2A4E2E22-5AE0-4BB4-8336-2E03011FA309}" presName="LevelTwoTextNode" presStyleLbl="node2" presStyleIdx="5" presStyleCnt="9" custScaleX="276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C9EED-9511-46AC-AC82-BF4EAC3B9007}" type="pres">
      <dgm:prSet presAssocID="{2A4E2E22-5AE0-4BB4-8336-2E03011FA309}" presName="level3hierChild" presStyleCnt="0"/>
      <dgm:spPr/>
    </dgm:pt>
    <dgm:pt modelId="{2BC2474D-EC1E-41D2-9A6A-5D1BFC0B2C75}" type="pres">
      <dgm:prSet presAssocID="{BF4E8C9A-B618-473F-AF63-288D19142CF1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5D844060-C239-4E0D-88D2-253D15B39E9D}" type="pres">
      <dgm:prSet presAssocID="{BF4E8C9A-B618-473F-AF63-288D19142CF1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273147B-7247-481D-9BB8-10E9AB6F362B}" type="pres">
      <dgm:prSet presAssocID="{63892088-0173-494E-B2E2-6C9684ACAFB0}" presName="root2" presStyleCnt="0"/>
      <dgm:spPr/>
    </dgm:pt>
    <dgm:pt modelId="{47E88B3E-AC47-453B-A2B7-FA552D0153FF}" type="pres">
      <dgm:prSet presAssocID="{63892088-0173-494E-B2E2-6C9684ACAFB0}" presName="LevelTwoTextNode" presStyleLbl="node2" presStyleIdx="6" presStyleCnt="9" custScaleX="279286" custLinFactNeighborX="-171" custLinFactNeighborY="-7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4D768-377F-406B-B821-C87EB734FD03}" type="pres">
      <dgm:prSet presAssocID="{63892088-0173-494E-B2E2-6C9684ACAFB0}" presName="level3hierChild" presStyleCnt="0"/>
      <dgm:spPr/>
    </dgm:pt>
    <dgm:pt modelId="{D6F5506B-2D61-4A78-A890-4FE281442A01}" type="pres">
      <dgm:prSet presAssocID="{E534B2E4-0DCC-4AC4-9DCE-A41BC79135A5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34F4A9D2-59C1-4D37-8C0D-CCEB03E8A878}" type="pres">
      <dgm:prSet presAssocID="{E534B2E4-0DCC-4AC4-9DCE-A41BC79135A5}" presName="connTx" presStyleLbl="parChTrans1D2" presStyleIdx="7" presStyleCnt="9"/>
      <dgm:spPr/>
      <dgm:t>
        <a:bodyPr/>
        <a:lstStyle/>
        <a:p>
          <a:endParaRPr lang="ru-RU"/>
        </a:p>
      </dgm:t>
    </dgm:pt>
    <dgm:pt modelId="{EF14D71A-9EE1-4958-99BB-DB45DA95D810}" type="pres">
      <dgm:prSet presAssocID="{7ED0F5CD-DB76-4D6C-9645-378B6BB136CC}" presName="root2" presStyleCnt="0"/>
      <dgm:spPr/>
    </dgm:pt>
    <dgm:pt modelId="{1517A5EB-3FB3-481A-A1FD-C4A3F0F1B0E7}" type="pres">
      <dgm:prSet presAssocID="{7ED0F5CD-DB76-4D6C-9645-378B6BB136CC}" presName="LevelTwoTextNode" presStyleLbl="node2" presStyleIdx="7" presStyleCnt="9" custScaleX="278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D2A72-4E67-4462-A8B3-69B3718A6463}" type="pres">
      <dgm:prSet presAssocID="{7ED0F5CD-DB76-4D6C-9645-378B6BB136CC}" presName="level3hierChild" presStyleCnt="0"/>
      <dgm:spPr/>
    </dgm:pt>
    <dgm:pt modelId="{64D7ED46-B109-4EC7-949A-CCF45477DF95}" type="pres">
      <dgm:prSet presAssocID="{BF0D85F7-541F-4DAA-B38F-FFC2CF3887EA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55B6E066-544F-47C6-8C8B-6C11E95E9D0E}" type="pres">
      <dgm:prSet presAssocID="{BF0D85F7-541F-4DAA-B38F-FFC2CF3887EA}" presName="connTx" presStyleLbl="parChTrans1D2" presStyleIdx="8" presStyleCnt="9"/>
      <dgm:spPr/>
      <dgm:t>
        <a:bodyPr/>
        <a:lstStyle/>
        <a:p>
          <a:endParaRPr lang="ru-RU"/>
        </a:p>
      </dgm:t>
    </dgm:pt>
    <dgm:pt modelId="{F84EF6A9-A8CE-48A3-8809-61933B7FB1B6}" type="pres">
      <dgm:prSet presAssocID="{3D3C3821-D2EB-4DF6-A682-B450D5335647}" presName="root2" presStyleCnt="0"/>
      <dgm:spPr/>
    </dgm:pt>
    <dgm:pt modelId="{898624CB-D5BE-45A1-8BBD-9BFCB8E1151E}" type="pres">
      <dgm:prSet presAssocID="{3D3C3821-D2EB-4DF6-A682-B450D5335647}" presName="LevelTwoTextNode" presStyleLbl="node2" presStyleIdx="8" presStyleCnt="9" custScaleX="275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FEDAA-F89F-4C9D-A20A-4E6A027C356D}" type="pres">
      <dgm:prSet presAssocID="{3D3C3821-D2EB-4DF6-A682-B450D5335647}" presName="level3hierChild" presStyleCnt="0"/>
      <dgm:spPr/>
    </dgm:pt>
  </dgm:ptLst>
  <dgm:cxnLst>
    <dgm:cxn modelId="{26235C9E-B3DB-4D91-9ABC-B2F1DE53957B}" type="presOf" srcId="{E903321F-39D0-4B18-8E25-381B715B9970}" destId="{97CE5132-77A5-4BD9-90B2-C29F6FCDD11C}" srcOrd="0" destOrd="0" presId="urn:microsoft.com/office/officeart/2008/layout/HorizontalMultiLevelHierarchy#1"/>
    <dgm:cxn modelId="{4C29E6CA-78C3-4D39-9CA4-AD6550A82421}" type="presOf" srcId="{0FE1689E-31DB-4630-9BF0-2E600C70789A}" destId="{1E329FC5-1F2F-43CC-B5AB-8D4E010BFFEC}" srcOrd="1" destOrd="0" presId="urn:microsoft.com/office/officeart/2008/layout/HorizontalMultiLevelHierarchy#1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D236525C-1B5F-4A22-B4AB-A5DA94015716}" type="presOf" srcId="{E534B2E4-0DCC-4AC4-9DCE-A41BC79135A5}" destId="{34F4A9D2-59C1-4D37-8C0D-CCEB03E8A878}" srcOrd="1" destOrd="0" presId="urn:microsoft.com/office/officeart/2008/layout/HorizontalMultiLevelHierarchy#1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4001B051-1F13-48E8-A8FA-C9EDDC215713}" type="presOf" srcId="{33F5B6FF-8307-415B-BFCC-CBBAA304B51E}" destId="{C65F638E-B150-4155-8362-6C49078969CE}" srcOrd="1" destOrd="0" presId="urn:microsoft.com/office/officeart/2008/layout/HorizontalMultiLevelHierarchy#1"/>
    <dgm:cxn modelId="{85A301F6-AA4C-4888-8AE2-8F3BF4A97B1D}" type="presOf" srcId="{EF6DDE06-666B-4EAC-BE2F-7257127DC230}" destId="{28F54E67-6EC3-4802-B950-358786ECE5CD}" srcOrd="1" destOrd="0" presId="urn:microsoft.com/office/officeart/2008/layout/HorizontalMultiLevelHierarchy#1"/>
    <dgm:cxn modelId="{CC270606-D654-43AE-9293-9B0FFD9E3B4C}" type="presOf" srcId="{BF0D85F7-541F-4DAA-B38F-FFC2CF3887EA}" destId="{64D7ED46-B109-4EC7-949A-CCF45477DF95}" srcOrd="0" destOrd="0" presId="urn:microsoft.com/office/officeart/2008/layout/HorizontalMultiLevelHierarchy#1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D36A0A92-7A44-4B73-B908-3B9E1115D304}" type="presOf" srcId="{0FE1689E-31DB-4630-9BF0-2E600C70789A}" destId="{F6C527FC-7E0E-4910-8B93-4C854C0102A8}" srcOrd="0" destOrd="0" presId="urn:microsoft.com/office/officeart/2008/layout/HorizontalMultiLevelHierarchy#1"/>
    <dgm:cxn modelId="{26D06A18-E0A1-4981-A591-BEA095A6BE11}" type="presOf" srcId="{C7F81043-E896-43CE-9478-72E3B890A084}" destId="{C8C67003-3A8C-4349-AEFE-9BA23BDF0ECD}" srcOrd="1" destOrd="0" presId="urn:microsoft.com/office/officeart/2008/layout/HorizontalMultiLevelHierarchy#1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0B8EB1D4-0FFC-413B-A112-E9BF6DDA14A2}" type="presOf" srcId="{2A4E2E22-5AE0-4BB4-8336-2E03011FA309}" destId="{E1009F85-C170-493B-89D8-2F39CE2A0EC9}" srcOrd="0" destOrd="0" presId="urn:microsoft.com/office/officeart/2008/layout/HorizontalMultiLevelHierarchy#1"/>
    <dgm:cxn modelId="{C6013320-CD93-4654-A3CE-61F7EFA4423F}" type="presOf" srcId="{DB361064-3F86-41FB-A910-797384323BA2}" destId="{00B74456-248F-496D-84BC-491316FD2AA2}" srcOrd="0" destOrd="0" presId="urn:microsoft.com/office/officeart/2008/layout/HorizontalMultiLevelHierarchy#1"/>
    <dgm:cxn modelId="{8B38632E-7AE8-43A9-9971-73999C9A23FF}" type="presOf" srcId="{3CE166DF-65CE-4FFD-85AC-AF42AFF992A7}" destId="{4CDA7891-E907-425B-AA2F-8232233ECE72}" srcOrd="0" destOrd="0" presId="urn:microsoft.com/office/officeart/2008/layout/HorizontalMultiLevelHierarchy#1"/>
    <dgm:cxn modelId="{881A7E07-7712-4B95-BB1C-B5509BE2B282}" type="presOf" srcId="{87E05257-AC71-4309-9A02-C546D42FF0C1}" destId="{47B59B8F-7C09-4621-86B1-D5419B4B0160}" srcOrd="0" destOrd="0" presId="urn:microsoft.com/office/officeart/2008/layout/HorizontalMultiLevelHierarchy#1"/>
    <dgm:cxn modelId="{9BF6D94C-EAD1-4300-8D13-813E294324D3}" type="presOf" srcId="{BF4E8C9A-B618-473F-AF63-288D19142CF1}" destId="{2BC2474D-EC1E-41D2-9A6A-5D1BFC0B2C75}" srcOrd="0" destOrd="0" presId="urn:microsoft.com/office/officeart/2008/layout/HorizontalMultiLevelHierarchy#1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41C7E6CE-7800-4095-B73F-84258967DE41}" type="presOf" srcId="{BF4E8C9A-B618-473F-AF63-288D19142CF1}" destId="{5D844060-C239-4E0D-88D2-253D15B39E9D}" srcOrd="1" destOrd="0" presId="urn:microsoft.com/office/officeart/2008/layout/HorizontalMultiLevelHierarchy#1"/>
    <dgm:cxn modelId="{F0F4668E-73B8-4C9A-B4E1-27D08F9CEA98}" type="presOf" srcId="{7ED0F5CD-DB76-4D6C-9645-378B6BB136CC}" destId="{1517A5EB-3FB3-481A-A1FD-C4A3F0F1B0E7}" srcOrd="0" destOrd="0" presId="urn:microsoft.com/office/officeart/2008/layout/HorizontalMultiLevelHierarchy#1"/>
    <dgm:cxn modelId="{DAB7C982-F394-4B2D-923D-9A88ED50EB03}" type="presOf" srcId="{EF6DDE06-666B-4EAC-BE2F-7257127DC230}" destId="{8A1983B7-DE5A-4F7C-9965-D452A3C7BFB6}" srcOrd="0" destOrd="0" presId="urn:microsoft.com/office/officeart/2008/layout/HorizontalMultiLevelHierarchy#1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2273B747-501D-4FC9-9786-820F63CB1EFF}" type="presOf" srcId="{33F5B6FF-8307-415B-BFCC-CBBAA304B51E}" destId="{1B8BFA40-40A9-4837-BB58-BD774A91D4F7}" srcOrd="0" destOrd="0" presId="urn:microsoft.com/office/officeart/2008/layout/HorizontalMultiLevelHierarchy#1"/>
    <dgm:cxn modelId="{F360F028-58B4-473A-9727-99D3C0EEA11E}" type="presOf" srcId="{3D3C3821-D2EB-4DF6-A682-B450D5335647}" destId="{898624CB-D5BE-45A1-8BBD-9BFCB8E1151E}" srcOrd="0" destOrd="0" presId="urn:microsoft.com/office/officeart/2008/layout/HorizontalMultiLevelHierarchy#1"/>
    <dgm:cxn modelId="{DD3F3A80-9F89-4148-9ED0-0A2FA6A63599}" type="presOf" srcId="{63892088-0173-494E-B2E2-6C9684ACAFB0}" destId="{47E88B3E-AC47-453B-A2B7-FA552D0153FF}" srcOrd="0" destOrd="0" presId="urn:microsoft.com/office/officeart/2008/layout/HorizontalMultiLevelHierarchy#1"/>
    <dgm:cxn modelId="{67AAEF70-DF15-484B-9EF0-03EB165084A4}" type="presOf" srcId="{CFC9503C-82B1-4DB0-B2EA-4FA693D930E7}" destId="{A1DC903E-C896-44B1-89FF-CE03537CFA43}" srcOrd="1" destOrd="0" presId="urn:microsoft.com/office/officeart/2008/layout/HorizontalMultiLevelHierarchy#1"/>
    <dgm:cxn modelId="{426378F1-09A9-4847-AB37-2A530222245D}" type="presOf" srcId="{1DA29EE9-BB40-415D-8C65-E04E3FD14098}" destId="{E9AB9C46-C42E-4123-9299-AA2BCE8F8F7A}" srcOrd="0" destOrd="0" presId="urn:microsoft.com/office/officeart/2008/layout/HorizontalMultiLevelHierarchy#1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3A64649A-88D4-4695-91F0-42BB823DAD68}" type="presOf" srcId="{E534B2E4-0DCC-4AC4-9DCE-A41BC79135A5}" destId="{D6F5506B-2D61-4A78-A890-4FE281442A01}" srcOrd="0" destOrd="0" presId="urn:microsoft.com/office/officeart/2008/layout/HorizontalMultiLevelHierarchy#1"/>
    <dgm:cxn modelId="{DE6B5041-5E85-4AC1-80A5-028C9744802E}" type="presOf" srcId="{8E14551D-AF30-49C5-9AE2-5868785B91D1}" destId="{89E76E04-2502-44F2-A66D-9630FAB8EACA}" srcOrd="0" destOrd="0" presId="urn:microsoft.com/office/officeart/2008/layout/HorizontalMultiLevelHierarchy#1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3966DFA9-8D8B-4BBA-8635-9D523E03B597}" type="presOf" srcId="{86A4E422-76E8-4F4F-9C1E-681F1B4C7491}" destId="{6111D118-9E36-4ED3-B8FC-5222A5C1B883}" srcOrd="0" destOrd="0" presId="urn:microsoft.com/office/officeart/2008/layout/HorizontalMultiLevelHierarchy#1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32C23C02-8C75-450D-ACF6-3FA9C07DE118}" type="presOf" srcId="{DB361064-3F86-41FB-A910-797384323BA2}" destId="{91909E1A-B068-43AD-957E-D52B26969DCA}" srcOrd="1" destOrd="0" presId="urn:microsoft.com/office/officeart/2008/layout/HorizontalMultiLevelHierarchy#1"/>
    <dgm:cxn modelId="{296EEAFB-AD83-4D28-A437-1CDBACD21F8F}" type="presOf" srcId="{C7F81043-E896-43CE-9478-72E3B890A084}" destId="{EE36EBED-59E4-48BB-9639-8897AEA121E8}" srcOrd="0" destOrd="0" presId="urn:microsoft.com/office/officeart/2008/layout/HorizontalMultiLevelHierarchy#1"/>
    <dgm:cxn modelId="{15421D09-83E4-4DFC-85DB-8BF265A45BEC}" type="presOf" srcId="{CFC9503C-82B1-4DB0-B2EA-4FA693D930E7}" destId="{EF90FB8B-0973-46E8-B466-E82A17EB87CC}" srcOrd="0" destOrd="0" presId="urn:microsoft.com/office/officeart/2008/layout/HorizontalMultiLevelHierarchy#1"/>
    <dgm:cxn modelId="{A9C1DC45-AF93-40F8-B033-ECEC0295013E}" type="presOf" srcId="{157F0CAD-C022-456B-9E1B-5A07E2D8BE37}" destId="{60260E37-C6EB-4583-94E1-1F75E1809A43}" srcOrd="0" destOrd="0" presId="urn:microsoft.com/office/officeart/2008/layout/HorizontalMultiLevelHierarchy#1"/>
    <dgm:cxn modelId="{C4FC0A0D-402E-4987-867A-034C56CD70B5}" type="presOf" srcId="{BF0D85F7-541F-4DAA-B38F-FFC2CF3887EA}" destId="{55B6E066-544F-47C6-8C8B-6C11E95E9D0E}" srcOrd="1" destOrd="0" presId="urn:microsoft.com/office/officeart/2008/layout/HorizontalMultiLevelHierarchy#1"/>
    <dgm:cxn modelId="{DE6EBAFB-3959-4CC6-B470-7C1C29E639A4}" type="presParOf" srcId="{6111D118-9E36-4ED3-B8FC-5222A5C1B883}" destId="{CC3A2957-188A-4971-8F9A-BDFBBBD46987}" srcOrd="0" destOrd="0" presId="urn:microsoft.com/office/officeart/2008/layout/HorizontalMultiLevelHierarchy#1"/>
    <dgm:cxn modelId="{915C0959-1544-4618-9F31-137E6202EEB3}" type="presParOf" srcId="{CC3A2957-188A-4971-8F9A-BDFBBBD46987}" destId="{60260E37-C6EB-4583-94E1-1F75E1809A43}" srcOrd="0" destOrd="0" presId="urn:microsoft.com/office/officeart/2008/layout/HorizontalMultiLevelHierarchy#1"/>
    <dgm:cxn modelId="{D714B603-DF4D-441B-A7C0-09828622C54E}" type="presParOf" srcId="{CC3A2957-188A-4971-8F9A-BDFBBBD46987}" destId="{34A16613-C5C7-4282-961C-7AED5018D5B3}" srcOrd="1" destOrd="0" presId="urn:microsoft.com/office/officeart/2008/layout/HorizontalMultiLevelHierarchy#1"/>
    <dgm:cxn modelId="{20216C46-9C52-45EA-8841-02C0C56E9AB7}" type="presParOf" srcId="{34A16613-C5C7-4282-961C-7AED5018D5B3}" destId="{F6C527FC-7E0E-4910-8B93-4C854C0102A8}" srcOrd="0" destOrd="0" presId="urn:microsoft.com/office/officeart/2008/layout/HorizontalMultiLevelHierarchy#1"/>
    <dgm:cxn modelId="{30B8C893-0470-4924-8327-75D02405B4FD}" type="presParOf" srcId="{F6C527FC-7E0E-4910-8B93-4C854C0102A8}" destId="{1E329FC5-1F2F-43CC-B5AB-8D4E010BFFEC}" srcOrd="0" destOrd="0" presId="urn:microsoft.com/office/officeart/2008/layout/HorizontalMultiLevelHierarchy#1"/>
    <dgm:cxn modelId="{4EBF37EF-87DA-4844-BBEF-BB4CE271E5B3}" type="presParOf" srcId="{34A16613-C5C7-4282-961C-7AED5018D5B3}" destId="{E95E8072-2BB6-4598-9930-741A8F6AE7F7}" srcOrd="1" destOrd="0" presId="urn:microsoft.com/office/officeart/2008/layout/HorizontalMultiLevelHierarchy#1"/>
    <dgm:cxn modelId="{7C15B192-6E86-420F-9FF4-373E63B72990}" type="presParOf" srcId="{E95E8072-2BB6-4598-9930-741A8F6AE7F7}" destId="{97CE5132-77A5-4BD9-90B2-C29F6FCDD11C}" srcOrd="0" destOrd="0" presId="urn:microsoft.com/office/officeart/2008/layout/HorizontalMultiLevelHierarchy#1"/>
    <dgm:cxn modelId="{5C38398D-3869-44F1-9DEF-5CF97EC40A92}" type="presParOf" srcId="{E95E8072-2BB6-4598-9930-741A8F6AE7F7}" destId="{4DA3539B-487A-4293-878D-148F30E1272D}" srcOrd="1" destOrd="0" presId="urn:microsoft.com/office/officeart/2008/layout/HorizontalMultiLevelHierarchy#1"/>
    <dgm:cxn modelId="{BFCB515F-0263-4F5B-B516-719A6F26BBAF}" type="presParOf" srcId="{34A16613-C5C7-4282-961C-7AED5018D5B3}" destId="{EF90FB8B-0973-46E8-B466-E82A17EB87CC}" srcOrd="2" destOrd="0" presId="urn:microsoft.com/office/officeart/2008/layout/HorizontalMultiLevelHierarchy#1"/>
    <dgm:cxn modelId="{1623D375-361D-4737-B7F2-E35061C70803}" type="presParOf" srcId="{EF90FB8B-0973-46E8-B466-E82A17EB87CC}" destId="{A1DC903E-C896-44B1-89FF-CE03537CFA43}" srcOrd="0" destOrd="0" presId="urn:microsoft.com/office/officeart/2008/layout/HorizontalMultiLevelHierarchy#1"/>
    <dgm:cxn modelId="{6328E6F8-5B57-4B48-B7A0-A52F6C34C27B}" type="presParOf" srcId="{34A16613-C5C7-4282-961C-7AED5018D5B3}" destId="{FA7A2755-A604-496B-B2AC-F8D973ECD064}" srcOrd="3" destOrd="0" presId="urn:microsoft.com/office/officeart/2008/layout/HorizontalMultiLevelHierarchy#1"/>
    <dgm:cxn modelId="{A6E5A6C0-C96D-43F7-95BA-A3C44103D845}" type="presParOf" srcId="{FA7A2755-A604-496B-B2AC-F8D973ECD064}" destId="{89E76E04-2502-44F2-A66D-9630FAB8EACA}" srcOrd="0" destOrd="0" presId="urn:microsoft.com/office/officeart/2008/layout/HorizontalMultiLevelHierarchy#1"/>
    <dgm:cxn modelId="{13CF1325-89CF-4EAB-9A97-A3995EF27356}" type="presParOf" srcId="{FA7A2755-A604-496B-B2AC-F8D973ECD064}" destId="{050559C6-44D8-41E4-A7B0-1E09F5270A6F}" srcOrd="1" destOrd="0" presId="urn:microsoft.com/office/officeart/2008/layout/HorizontalMultiLevelHierarchy#1"/>
    <dgm:cxn modelId="{904D7A83-9A97-44B8-B73B-943A35862825}" type="presParOf" srcId="{34A16613-C5C7-4282-961C-7AED5018D5B3}" destId="{EE36EBED-59E4-48BB-9639-8897AEA121E8}" srcOrd="4" destOrd="0" presId="urn:microsoft.com/office/officeart/2008/layout/HorizontalMultiLevelHierarchy#1"/>
    <dgm:cxn modelId="{A910FCB8-D088-4713-A363-58D5DABF18A2}" type="presParOf" srcId="{EE36EBED-59E4-48BB-9639-8897AEA121E8}" destId="{C8C67003-3A8C-4349-AEFE-9BA23BDF0ECD}" srcOrd="0" destOrd="0" presId="urn:microsoft.com/office/officeart/2008/layout/HorizontalMultiLevelHierarchy#1"/>
    <dgm:cxn modelId="{2F940A01-54D4-42F1-BE6F-FA0F7121B031}" type="presParOf" srcId="{34A16613-C5C7-4282-961C-7AED5018D5B3}" destId="{D26FBC88-B969-47AB-9605-4B04700E89EC}" srcOrd="5" destOrd="0" presId="urn:microsoft.com/office/officeart/2008/layout/HorizontalMultiLevelHierarchy#1"/>
    <dgm:cxn modelId="{0EAC3BFB-E13A-4B5E-AD82-CB53B193B441}" type="presParOf" srcId="{D26FBC88-B969-47AB-9605-4B04700E89EC}" destId="{4CDA7891-E907-425B-AA2F-8232233ECE72}" srcOrd="0" destOrd="0" presId="urn:microsoft.com/office/officeart/2008/layout/HorizontalMultiLevelHierarchy#1"/>
    <dgm:cxn modelId="{52991930-7F6E-42D1-89B5-1B26C50068CA}" type="presParOf" srcId="{D26FBC88-B969-47AB-9605-4B04700E89EC}" destId="{0B307D41-F4F8-4D71-9AEF-1BFC7D58803F}" srcOrd="1" destOrd="0" presId="urn:microsoft.com/office/officeart/2008/layout/HorizontalMultiLevelHierarchy#1"/>
    <dgm:cxn modelId="{4CBC9187-9849-4631-B24F-D8DD00DCC293}" type="presParOf" srcId="{34A16613-C5C7-4282-961C-7AED5018D5B3}" destId="{00B74456-248F-496D-84BC-491316FD2AA2}" srcOrd="6" destOrd="0" presId="urn:microsoft.com/office/officeart/2008/layout/HorizontalMultiLevelHierarchy#1"/>
    <dgm:cxn modelId="{D719AEB7-2A85-4159-9F05-0B40B52221FC}" type="presParOf" srcId="{00B74456-248F-496D-84BC-491316FD2AA2}" destId="{91909E1A-B068-43AD-957E-D52B26969DCA}" srcOrd="0" destOrd="0" presId="urn:microsoft.com/office/officeart/2008/layout/HorizontalMultiLevelHierarchy#1"/>
    <dgm:cxn modelId="{2DDC36E7-8742-416F-91C1-08E0FDD296CB}" type="presParOf" srcId="{34A16613-C5C7-4282-961C-7AED5018D5B3}" destId="{D07EFD8B-5B3D-4893-9E6B-CD5CEBEA0969}" srcOrd="7" destOrd="0" presId="urn:microsoft.com/office/officeart/2008/layout/HorizontalMultiLevelHierarchy#1"/>
    <dgm:cxn modelId="{CA1B0B6B-3154-4913-90AC-6BC4389AABB5}" type="presParOf" srcId="{D07EFD8B-5B3D-4893-9E6B-CD5CEBEA0969}" destId="{47B59B8F-7C09-4621-86B1-D5419B4B0160}" srcOrd="0" destOrd="0" presId="urn:microsoft.com/office/officeart/2008/layout/HorizontalMultiLevelHierarchy#1"/>
    <dgm:cxn modelId="{8248C4C0-E95A-4CC7-98FF-6F7EE0165E8F}" type="presParOf" srcId="{D07EFD8B-5B3D-4893-9E6B-CD5CEBEA0969}" destId="{E8CAA36F-323B-4160-9C0C-CB9DF3FE0469}" srcOrd="1" destOrd="0" presId="urn:microsoft.com/office/officeart/2008/layout/HorizontalMultiLevelHierarchy#1"/>
    <dgm:cxn modelId="{AD996046-C100-4DFC-8F3D-19261D15CB8F}" type="presParOf" srcId="{34A16613-C5C7-4282-961C-7AED5018D5B3}" destId="{1B8BFA40-40A9-4837-BB58-BD774A91D4F7}" srcOrd="8" destOrd="0" presId="urn:microsoft.com/office/officeart/2008/layout/HorizontalMultiLevelHierarchy#1"/>
    <dgm:cxn modelId="{E69975F1-2292-4E98-84CC-AB6F8F72F57E}" type="presParOf" srcId="{1B8BFA40-40A9-4837-BB58-BD774A91D4F7}" destId="{C65F638E-B150-4155-8362-6C49078969CE}" srcOrd="0" destOrd="0" presId="urn:microsoft.com/office/officeart/2008/layout/HorizontalMultiLevelHierarchy#1"/>
    <dgm:cxn modelId="{D7B893E9-7A3D-40D2-B687-80CB391A2C4D}" type="presParOf" srcId="{34A16613-C5C7-4282-961C-7AED5018D5B3}" destId="{619A4402-2A80-4041-A3B3-FC3E98B8DC10}" srcOrd="9" destOrd="0" presId="urn:microsoft.com/office/officeart/2008/layout/HorizontalMultiLevelHierarchy#1"/>
    <dgm:cxn modelId="{D862CBE7-C116-40A5-82E2-A987D5F50974}" type="presParOf" srcId="{619A4402-2A80-4041-A3B3-FC3E98B8DC10}" destId="{E9AB9C46-C42E-4123-9299-AA2BCE8F8F7A}" srcOrd="0" destOrd="0" presId="urn:microsoft.com/office/officeart/2008/layout/HorizontalMultiLevelHierarchy#1"/>
    <dgm:cxn modelId="{3D8E7A23-5568-4B4F-900D-57A57D1A3A62}" type="presParOf" srcId="{619A4402-2A80-4041-A3B3-FC3E98B8DC10}" destId="{A465046D-D059-4AB8-8D8D-BFDE8445F1A9}" srcOrd="1" destOrd="0" presId="urn:microsoft.com/office/officeart/2008/layout/HorizontalMultiLevelHierarchy#1"/>
    <dgm:cxn modelId="{3B00F8FB-2F54-497B-904B-305BCC944031}" type="presParOf" srcId="{34A16613-C5C7-4282-961C-7AED5018D5B3}" destId="{8A1983B7-DE5A-4F7C-9965-D452A3C7BFB6}" srcOrd="10" destOrd="0" presId="urn:microsoft.com/office/officeart/2008/layout/HorizontalMultiLevelHierarchy#1"/>
    <dgm:cxn modelId="{FB8DADB2-5EC7-49D9-8307-5D67FB03C83C}" type="presParOf" srcId="{8A1983B7-DE5A-4F7C-9965-D452A3C7BFB6}" destId="{28F54E67-6EC3-4802-B950-358786ECE5CD}" srcOrd="0" destOrd="0" presId="urn:microsoft.com/office/officeart/2008/layout/HorizontalMultiLevelHierarchy#1"/>
    <dgm:cxn modelId="{7E829588-AF23-4B99-A44F-163D881B6426}" type="presParOf" srcId="{34A16613-C5C7-4282-961C-7AED5018D5B3}" destId="{8E0D1A6D-8F0E-4A72-B54D-90FAE85FEA0B}" srcOrd="11" destOrd="0" presId="urn:microsoft.com/office/officeart/2008/layout/HorizontalMultiLevelHierarchy#1"/>
    <dgm:cxn modelId="{9CD0154B-30E0-4B64-A99C-77501D20BD35}" type="presParOf" srcId="{8E0D1A6D-8F0E-4A72-B54D-90FAE85FEA0B}" destId="{E1009F85-C170-493B-89D8-2F39CE2A0EC9}" srcOrd="0" destOrd="0" presId="urn:microsoft.com/office/officeart/2008/layout/HorizontalMultiLevelHierarchy#1"/>
    <dgm:cxn modelId="{B0AF1BDF-4565-42A1-B89C-5FDE7C7318BB}" type="presParOf" srcId="{8E0D1A6D-8F0E-4A72-B54D-90FAE85FEA0B}" destId="{72AC9EED-9511-46AC-AC82-BF4EAC3B9007}" srcOrd="1" destOrd="0" presId="urn:microsoft.com/office/officeart/2008/layout/HorizontalMultiLevelHierarchy#1"/>
    <dgm:cxn modelId="{A319C479-2A0C-48DF-88DF-9E12EF43FBF1}" type="presParOf" srcId="{34A16613-C5C7-4282-961C-7AED5018D5B3}" destId="{2BC2474D-EC1E-41D2-9A6A-5D1BFC0B2C75}" srcOrd="12" destOrd="0" presId="urn:microsoft.com/office/officeart/2008/layout/HorizontalMultiLevelHierarchy#1"/>
    <dgm:cxn modelId="{63A96008-1133-4F95-846B-2C452E8CD5C4}" type="presParOf" srcId="{2BC2474D-EC1E-41D2-9A6A-5D1BFC0B2C75}" destId="{5D844060-C239-4E0D-88D2-253D15B39E9D}" srcOrd="0" destOrd="0" presId="urn:microsoft.com/office/officeart/2008/layout/HorizontalMultiLevelHierarchy#1"/>
    <dgm:cxn modelId="{446DF619-1BC9-4C6D-91B7-D81DA2FDE82E}" type="presParOf" srcId="{34A16613-C5C7-4282-961C-7AED5018D5B3}" destId="{4273147B-7247-481D-9BB8-10E9AB6F362B}" srcOrd="13" destOrd="0" presId="urn:microsoft.com/office/officeart/2008/layout/HorizontalMultiLevelHierarchy#1"/>
    <dgm:cxn modelId="{6FDCFEC5-F7FE-4555-AD2C-F67DDD4DC498}" type="presParOf" srcId="{4273147B-7247-481D-9BB8-10E9AB6F362B}" destId="{47E88B3E-AC47-453B-A2B7-FA552D0153FF}" srcOrd="0" destOrd="0" presId="urn:microsoft.com/office/officeart/2008/layout/HorizontalMultiLevelHierarchy#1"/>
    <dgm:cxn modelId="{D5DADBBB-910A-4E81-B0E8-D1502215BCA5}" type="presParOf" srcId="{4273147B-7247-481D-9BB8-10E9AB6F362B}" destId="{22D4D768-377F-406B-B821-C87EB734FD03}" srcOrd="1" destOrd="0" presId="urn:microsoft.com/office/officeart/2008/layout/HorizontalMultiLevelHierarchy#1"/>
    <dgm:cxn modelId="{5B08BC49-9084-49D8-A45D-99F3F3D784CD}" type="presParOf" srcId="{34A16613-C5C7-4282-961C-7AED5018D5B3}" destId="{D6F5506B-2D61-4A78-A890-4FE281442A01}" srcOrd="14" destOrd="0" presId="urn:microsoft.com/office/officeart/2008/layout/HorizontalMultiLevelHierarchy#1"/>
    <dgm:cxn modelId="{5E28CCC9-B5DE-4D2A-8AF7-2FFE9FDD0492}" type="presParOf" srcId="{D6F5506B-2D61-4A78-A890-4FE281442A01}" destId="{34F4A9D2-59C1-4D37-8C0D-CCEB03E8A878}" srcOrd="0" destOrd="0" presId="urn:microsoft.com/office/officeart/2008/layout/HorizontalMultiLevelHierarchy#1"/>
    <dgm:cxn modelId="{58D8A2FB-6E73-40AE-84AB-1B6A68C2BC1F}" type="presParOf" srcId="{34A16613-C5C7-4282-961C-7AED5018D5B3}" destId="{EF14D71A-9EE1-4958-99BB-DB45DA95D810}" srcOrd="15" destOrd="0" presId="urn:microsoft.com/office/officeart/2008/layout/HorizontalMultiLevelHierarchy#1"/>
    <dgm:cxn modelId="{4093C25B-257A-4F1E-8E64-F533BA523B64}" type="presParOf" srcId="{EF14D71A-9EE1-4958-99BB-DB45DA95D810}" destId="{1517A5EB-3FB3-481A-A1FD-C4A3F0F1B0E7}" srcOrd="0" destOrd="0" presId="urn:microsoft.com/office/officeart/2008/layout/HorizontalMultiLevelHierarchy#1"/>
    <dgm:cxn modelId="{A8839B9C-F214-4F8E-A982-50B7C2D62867}" type="presParOf" srcId="{EF14D71A-9EE1-4958-99BB-DB45DA95D810}" destId="{85DD2A72-4E67-4462-A8B3-69B3718A6463}" srcOrd="1" destOrd="0" presId="urn:microsoft.com/office/officeart/2008/layout/HorizontalMultiLevelHierarchy#1"/>
    <dgm:cxn modelId="{8FB3067C-3458-48DF-BA99-85EBABF85427}" type="presParOf" srcId="{34A16613-C5C7-4282-961C-7AED5018D5B3}" destId="{64D7ED46-B109-4EC7-949A-CCF45477DF95}" srcOrd="16" destOrd="0" presId="urn:microsoft.com/office/officeart/2008/layout/HorizontalMultiLevelHierarchy#1"/>
    <dgm:cxn modelId="{45790706-5F75-4F9F-A1EE-54B75D2FAF20}" type="presParOf" srcId="{64D7ED46-B109-4EC7-949A-CCF45477DF95}" destId="{55B6E066-544F-47C6-8C8B-6C11E95E9D0E}" srcOrd="0" destOrd="0" presId="urn:microsoft.com/office/officeart/2008/layout/HorizontalMultiLevelHierarchy#1"/>
    <dgm:cxn modelId="{DC9860E3-6682-46DC-9C54-0501A599FA90}" type="presParOf" srcId="{34A16613-C5C7-4282-961C-7AED5018D5B3}" destId="{F84EF6A9-A8CE-48A3-8809-61933B7FB1B6}" srcOrd="17" destOrd="0" presId="urn:microsoft.com/office/officeart/2008/layout/HorizontalMultiLevelHierarchy#1"/>
    <dgm:cxn modelId="{7E0B0B33-AD8E-4B2A-92A9-3B12BA8DCE64}" type="presParOf" srcId="{F84EF6A9-A8CE-48A3-8809-61933B7FB1B6}" destId="{898624CB-D5BE-45A1-8BBD-9BFCB8E1151E}" srcOrd="0" destOrd="0" presId="urn:microsoft.com/office/officeart/2008/layout/HorizontalMultiLevelHierarchy#1"/>
    <dgm:cxn modelId="{A8A43354-68FF-4247-AD95-6E163B17097C}" type="presParOf" srcId="{F84EF6A9-A8CE-48A3-8809-61933B7FB1B6}" destId="{D2BFEDAA-F89F-4C9D-A20A-4E6A027C356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D1F56-24A5-4288-BB84-E5D0594C0FD1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1FFC4-0084-470C-BF79-00813001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Региональный центр обработки информации www.rcoi.net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Региональный центр обработки информации www.rcoi.net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oc.fipi.ru/oge/demoversii-specifikacii-kodifikatory/2022/pismo_ron_ot_14_02_22_04_36_minimalnyye_bally_oge_i_gve_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oge/demoversii-specifikacii-kodifikator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lients.uris72.ru/wp-content/uploads/2022/12/%D0%9F%D1%80%D0%B8%D0%BA%D0%B0%D0%B7%20%D0%9C%D0%B8%D0%BD%D0%BF%D1%80%D0%BE%D1%81%D0%B2%D0%B5%D1%89%D0%B5%D0%BD%D0%B8%D1%8F%20%D0%A0%D0%BE%D1%81%D1%81%D0%B8%D0%B8%20N%20990,%20%D0%A0%D0%BE%D1%81%D0%BE%D0%B1%D1%80%D0%BD%D0%B0%D0%B4%D0%B7%D0%BE%D1%80%D0%B0%20N%201144%20%D0%BE%D1%82%2016.11.2022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4ege.ru/novosti-ege/" TargetMode="External"/><Relationship Id="rId2" Type="http://schemas.openxmlformats.org/officeDocument/2006/relationships/hyperlink" Target="https://fipi.ru/ege/videokonsultatsii-razrabotchikov-kim-ye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obrnadzor.gov.ru/gi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908720"/>
            <a:ext cx="61722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Государственная Итоговая Аттестация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2022- 2023 учебный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6237312"/>
            <a:ext cx="1368152" cy="4320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11.01.2023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63688" y="3068960"/>
            <a:ext cx="3456384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родительское собрание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9-ых классах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Завуч\Desktop\1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69220"/>
            <a:ext cx="4038938" cy="2688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ФОРМЫ ГИА</a:t>
            </a:r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Замещающее содержимое 20482"/>
          <p:cNvGraphicFramePr>
            <a:graphicFrameLocks noGrp="1"/>
          </p:cNvGraphicFramePr>
          <p:nvPr>
            <p:ph sz="half" idx="1"/>
          </p:nvPr>
        </p:nvGraphicFramePr>
        <p:xfrm>
          <a:off x="179512" y="1340768"/>
          <a:ext cx="4248472" cy="5290650"/>
        </p:xfrm>
        <a:graphic>
          <a:graphicData uri="http://schemas.openxmlformats.org/drawingml/2006/table">
            <a:tbl>
              <a:tblPr/>
              <a:tblGrid>
                <a:gridCol w="4248472"/>
              </a:tblGrid>
              <a:tr h="1944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5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основной государственный экзамен</a:t>
                      </a:r>
                      <a:endParaRPr kumimoji="0" lang="ru-RU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6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(далее – КИМ) </a:t>
                      </a:r>
                      <a:endParaRPr kumimoji="0" lang="ru-RU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Замещающее содержимое 20490"/>
          <p:cNvGraphicFramePr>
            <a:graphicFrameLocks/>
          </p:cNvGraphicFramePr>
          <p:nvPr/>
        </p:nvGraphicFramePr>
        <p:xfrm>
          <a:off x="4716016" y="1322531"/>
          <a:ext cx="4032448" cy="5274821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1922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ГВЭ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государственный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74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выпускной экзамен</a:t>
                      </a:r>
                      <a:endParaRPr kumimoji="0" lang="ru-RU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74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огут сдавать ГВЭ: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Обучающиеся с ограниченными возможностями здоровья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Обучающиеся дети-инвалиды и инвалиды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Обучающиеся на дому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pitchFamily="34" charset="0"/>
                        </a:rPr>
                      </a:b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Время экзамена увеличивается на 1,5 часа</a:t>
                      </a:r>
                      <a:endParaRPr kumimoji="0" lang="ru-RU" alt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ФОРМЫ ГИА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233862" cy="237626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82550" indent="0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право на создание специальных условий: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МСЭ</a:t>
            </a:r>
          </a:p>
          <a:p>
            <a:pPr algn="just"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ПМПК (с указанием специальных условий)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395537" y="3501008"/>
            <a:ext cx="4248471" cy="316835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Font typeface="Wingdings 2" panose="05020102010507070707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42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 panose="05020102010507070707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algn="just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специальные условия:</a:t>
            </a:r>
          </a:p>
          <a:p>
            <a:pPr algn="just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аудитория</a:t>
            </a:r>
          </a:p>
          <a:p>
            <a:pPr algn="just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на дому</a:t>
            </a:r>
          </a:p>
          <a:p>
            <a:pPr algn="just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технические средства выполнения заданий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Шрифт Брайля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Увеличенный размер шрифта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освещение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Увеличительное устройство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4932040" y="1124744"/>
            <a:ext cx="3744416" cy="561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55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специальные условия: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+ 1,5 часа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+ 30 минут по иностранному языку (раздел «Говорение»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Возможность выбора формы ГИА (ОГЭ или ГВЭ)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Питание, перерывы для проведения необходимых лечебных и профилактических мероприятий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Возможность выбора только двух обязательных экзаменов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Как выбрать предметы для сдачи экзамена</a:t>
            </a: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</p:nvPr>
        </p:nvGraphicFramePr>
        <p:xfrm>
          <a:off x="323528" y="1772816"/>
          <a:ext cx="8410839" cy="429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Как выбрать предметы для сдачи экзамена</a:t>
            </a: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1369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558924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altLang="ru-RU" b="1" dirty="0" smtClean="0"/>
              <a:t>Выбор двух предметов из указанного списка с 1 сентября 2015 года является обязательным. </a:t>
            </a:r>
          </a:p>
          <a:p>
            <a:pPr algn="just">
              <a:buFont typeface="Arial" pitchFamily="34" charset="0"/>
              <a:buNone/>
            </a:pPr>
            <a:r>
              <a:rPr lang="ru-RU" altLang="ru-RU" u="sng" dirty="0" smtClean="0">
                <a:solidFill>
                  <a:srgbClr val="002060"/>
                </a:solidFill>
              </a:rPr>
              <a:t>Изменения утверждены приказом </a:t>
            </a:r>
            <a:r>
              <a:rPr lang="ru-RU" altLang="ru-RU" u="sng" dirty="0" err="1" smtClean="0">
                <a:solidFill>
                  <a:srgbClr val="002060"/>
                </a:solidFill>
              </a:rPr>
              <a:t>Минобрнауки</a:t>
            </a:r>
            <a:r>
              <a:rPr lang="ru-RU" altLang="ru-RU" u="sng" dirty="0" smtClean="0">
                <a:solidFill>
                  <a:srgbClr val="002060"/>
                </a:solidFill>
              </a:rPr>
              <a:t> России от 07.07.2015 N 692</a:t>
            </a:r>
            <a:endParaRPr lang="ru-RU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7060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Предметы по выбору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(1 корпус)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4" y="1052736"/>
          <a:ext cx="8208912" cy="55446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64319"/>
                <a:gridCol w="1458434"/>
                <a:gridCol w="571469"/>
                <a:gridCol w="571469"/>
                <a:gridCol w="571469"/>
                <a:gridCol w="571469"/>
                <a:gridCol w="571469"/>
                <a:gridCol w="571469"/>
                <a:gridCol w="571469"/>
                <a:gridCol w="571469"/>
                <a:gridCol w="571469"/>
                <a:gridCol w="571469"/>
                <a:gridCol w="571469"/>
              </a:tblGrid>
              <a:tr h="114259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№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класс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 err="1"/>
                        <a:t>рус.яз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 err="1"/>
                        <a:t>матем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/>
                        <a:t>физика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/>
                        <a:t>химия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/>
                        <a:t>ИКТ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/>
                        <a:t>биология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/>
                        <a:t>история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/>
                        <a:t>география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 err="1" smtClean="0"/>
                        <a:t>обществозн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 smtClean="0"/>
                        <a:t>литер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600" dirty="0" err="1"/>
                        <a:t>ин.яз</a:t>
                      </a:r>
                      <a:endParaRPr lang="ru-RU" sz="1600" b="1" dirty="0">
                        <a:latin typeface="Times New Roman"/>
                      </a:endParaRPr>
                    </a:p>
                  </a:txBody>
                  <a:tcPr marL="16595" marR="16595" marT="11064" marB="11064" vert="vert270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9А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35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35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8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25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9Б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34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34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25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5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27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9В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29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29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3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16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6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9Г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29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29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0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2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27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27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5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9Д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30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30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4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16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7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17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6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9Е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31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6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18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6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5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7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9Ж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26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26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1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4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18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4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1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16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8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9З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26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26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14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5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0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7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20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9И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22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7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1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5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25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0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10</a:t>
                      </a:r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9К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25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25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0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2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21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0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1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  <a:tr h="400184">
                <a:tc>
                  <a:txBody>
                    <a:bodyPr/>
                    <a:lstStyle/>
                    <a:p>
                      <a:pPr algn="ctr" rtl="0" fontAlgn="b"/>
                      <a:endParaRPr lang="ru-RU" sz="1600" b="1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299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299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22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201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46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43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/>
                        <a:t>221</a:t>
                      </a:r>
                      <a:endParaRPr lang="ru-RU" sz="1600" b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4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/>
                        <a:t>17</a:t>
                      </a:r>
                      <a:endParaRPr lang="ru-RU" sz="1600" b="0" dirty="0">
                        <a:latin typeface="Times New Roman"/>
                      </a:endParaRPr>
                    </a:p>
                  </a:txBody>
                  <a:tcPr marL="16595" marR="16595" marT="11064" marB="11064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08912" cy="7060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Предметы по выбору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(2 корпус)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196752"/>
          <a:ext cx="8208924" cy="511256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691160"/>
                <a:gridCol w="592524"/>
                <a:gridCol w="592524"/>
                <a:gridCol w="592524"/>
                <a:gridCol w="592524"/>
                <a:gridCol w="592524"/>
                <a:gridCol w="592524"/>
                <a:gridCol w="592524"/>
                <a:gridCol w="592524"/>
                <a:gridCol w="592524"/>
                <a:gridCol w="592524"/>
                <a:gridCol w="592524"/>
              </a:tblGrid>
              <a:tr h="1296144">
                <a:tc>
                  <a:txBody>
                    <a:bodyPr/>
                    <a:lstStyle/>
                    <a:p>
                      <a:pPr algn="ctr" rtl="0" fontAlgn="b"/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 err="1"/>
                        <a:t>рус.яз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 err="1"/>
                        <a:t>матем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физика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химия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ИКТ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биология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история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география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 err="1" smtClean="0"/>
                        <a:t>обществозн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 smtClean="0"/>
                        <a:t>литер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 err="1"/>
                        <a:t>ин.яз</a:t>
                      </a:r>
                      <a:endParaRPr lang="ru-RU" sz="1800" b="1" dirty="0">
                        <a:latin typeface="Times New Roman"/>
                      </a:endParaRPr>
                    </a:p>
                  </a:txBody>
                  <a:tcPr marL="28575" marR="28575" marT="19050" marB="19050" vert="vert270" anchor="ctr"/>
                </a:tc>
              </a:tr>
              <a:tr h="79208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9Л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32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32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5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0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9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17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0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5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22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1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1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</a:tr>
              <a:tr h="86409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9М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30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30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2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2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13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10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2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3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22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0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0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9Н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30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30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2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2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7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13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0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9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23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0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2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9О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27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27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3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2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7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13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0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/>
                        <a:t>5</a:t>
                      </a:r>
                      <a:endParaRPr lang="ru-RU" sz="1800" b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15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3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dirty="0"/>
                        <a:t>2</a:t>
                      </a:r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</a:tr>
              <a:tr h="720080">
                <a:tc>
                  <a:txBody>
                    <a:bodyPr/>
                    <a:lstStyle/>
                    <a:p>
                      <a:pPr algn="ctr" rtl="0" fontAlgn="b"/>
                      <a:endParaRPr lang="ru-RU" sz="1800" b="0" dirty="0">
                        <a:latin typeface="Times New Roman"/>
                      </a:endParaRPr>
                    </a:p>
                  </a:txBody>
                  <a:tcPr marL="17204" marR="17204" marT="11469" marB="11469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latin typeface="Times New Roman"/>
                        </a:rPr>
                        <a:t>119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latin typeface="Times New Roman"/>
                        </a:rPr>
                        <a:t>119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latin typeface="Times New Roman"/>
                        </a:rPr>
                        <a:t>12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>
                          <a:latin typeface="Times New Roman"/>
                        </a:rPr>
                        <a:t>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latin typeface="Times New Roman"/>
                        </a:rPr>
                        <a:t>36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>
                          <a:latin typeface="Times New Roman"/>
                        </a:rPr>
                        <a:t>53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latin typeface="Times New Roman"/>
                        </a:rPr>
                        <a:t>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latin typeface="Times New Roman"/>
                        </a:rPr>
                        <a:t>22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>
                          <a:latin typeface="Times New Roman"/>
                        </a:rPr>
                        <a:t>82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latin typeface="Times New Roman"/>
                        </a:rPr>
                        <a:t>4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0" dirty="0">
                          <a:latin typeface="Times New Roman"/>
                        </a:rPr>
                        <a:t>5</a:t>
                      </a:r>
                    </a:p>
                  </a:txBody>
                  <a:tcPr marL="28575" marR="28575" marT="19050" marB="190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Профильные классы 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12474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сентября 2020 года российские школы работают по новому образовательному стандарту (ФГОС). Он предусматривает учебу в профильных классах на третьей ступени среднего образования – в 10 и 11 классах.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492896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профильных классах ученики углубленно изучают предметы, соответствующие заявленному профилю обучения.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64502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Набор в профильный 10 класс проходит с учетом результатов ОГЭ по профилирующим предметам – именно их надо выбрать в дополнение к обязательным русскому и математике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797152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пятибалльной системе проходной балл в профильный класс – это примерно твердая четверка с плюсом, то есть 4,5. </a:t>
            </a:r>
          </a:p>
          <a:p>
            <a:r>
              <a:rPr lang="en-US" dirty="0" smtClean="0">
                <a:hlinkClick r:id="rId2"/>
              </a:rPr>
              <a:t>http://doc.fipi.ru/oge/demoversii-specifikacii-kodifikatory/2022/pismo_ron_ot_14_02_22_04_36_minimalnyye_bally_oge_i_gve_9.pdf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Users\Завуч\Desktop\изображение_2022-03-17_1138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869160"/>
            <a:ext cx="1566392" cy="1566392"/>
          </a:xfrm>
          <a:prstGeom prst="rect">
            <a:avLst/>
          </a:prstGeom>
          <a:noFill/>
        </p:spPr>
      </p:pic>
      <p:pic>
        <p:nvPicPr>
          <p:cNvPr id="11267" name="Picture 3" descr="C:\Users\Завуч\Desktop\fg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1512168" cy="1512168"/>
          </a:xfrm>
          <a:prstGeom prst="rect">
            <a:avLst/>
          </a:prstGeom>
          <a:noFill/>
        </p:spPr>
      </p:pic>
      <p:pic>
        <p:nvPicPr>
          <p:cNvPr id="11268" name="Picture 4" descr="C:\Users\Завуч\Desktop\ecb86b4b4f25ab32337ac24f1d8dead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2334446"/>
            <a:ext cx="2376264" cy="1336648"/>
          </a:xfrm>
          <a:prstGeom prst="rect">
            <a:avLst/>
          </a:prstGeom>
          <a:noFill/>
        </p:spPr>
      </p:pic>
      <p:pic>
        <p:nvPicPr>
          <p:cNvPr id="11269" name="Picture 5" descr="C:\Users\Завуч\Desktop\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645024"/>
            <a:ext cx="1944216" cy="1093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Профильные классы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(универсальный)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1" y="1388756"/>
          <a:ext cx="8136904" cy="5288266"/>
        </p:xfrm>
        <a:graphic>
          <a:graphicData uri="http://schemas.openxmlformats.org/drawingml/2006/table">
            <a:tbl>
              <a:tblPr/>
              <a:tblGrid>
                <a:gridCol w="1534545"/>
                <a:gridCol w="1533102"/>
                <a:gridCol w="918996"/>
                <a:gridCol w="716457"/>
                <a:gridCol w="804392"/>
                <a:gridCol w="804392"/>
                <a:gridCol w="912510"/>
                <a:gridCol w="912510"/>
              </a:tblGrid>
              <a:tr h="167093">
                <a:tc rowSpan="2">
                  <a:txBody>
                    <a:bodyPr/>
                    <a:lstStyle/>
                    <a:p>
                      <a:pPr marL="7239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Предметная</a:t>
                      </a:r>
                      <a:r>
                        <a:rPr lang="ru-RU" sz="1100" b="1" spc="-2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область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12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Учебный</a:t>
                      </a:r>
                      <a:r>
                        <a:rPr lang="ru-RU" sz="1100" b="1" spc="-2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8265" marR="81280" indent="254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Уровень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spc="-5" dirty="0" smtClean="0">
                          <a:latin typeface="Calibri"/>
                          <a:cs typeface="Times New Roman"/>
                        </a:rPr>
                        <a:t>изучения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8989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10 класс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925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11 класс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3820" marR="24765" algn="ctr">
                        <a:spcAft>
                          <a:spcPts val="0"/>
                        </a:spcAft>
                      </a:pPr>
                      <a:r>
                        <a:rPr lang="ru-RU" sz="1100" b="1" spc="-5" dirty="0">
                          <a:latin typeface="Calibri"/>
                          <a:cs typeface="Times New Roman"/>
                        </a:rPr>
                        <a:t>Количество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часов</a:t>
                      </a:r>
                      <a:r>
                        <a:rPr lang="ru-RU" sz="1100" b="1" spc="-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за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года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8382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обучения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710" marR="5080" indent="-5080" algn="ctr">
                        <a:spcAft>
                          <a:spcPts val="0"/>
                        </a:spcAft>
                      </a:pPr>
                      <a:r>
                        <a:rPr lang="ru-RU" sz="1100" b="1" spc="-5" dirty="0" err="1">
                          <a:latin typeface="Calibri"/>
                          <a:cs typeface="Times New Roman"/>
                        </a:rPr>
                        <a:t>количест</a:t>
                      </a:r>
                      <a:r>
                        <a:rPr lang="ru-RU" sz="1100" b="1" spc="-24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во часов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</a:t>
                      </a:r>
                      <a:r>
                        <a:rPr lang="ru-RU" sz="1100" b="1" spc="-1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неделю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7170" marR="60960" indent="-13589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221615" marR="82550" indent="-12065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часов в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75565" indent="-5080" algn="ctr">
                        <a:spcAft>
                          <a:spcPts val="0"/>
                        </a:spcAft>
                      </a:pPr>
                      <a:r>
                        <a:rPr lang="ru-RU" sz="1100" b="1" spc="-5" dirty="0" err="1">
                          <a:latin typeface="Calibri"/>
                          <a:cs typeface="Times New Roman"/>
                        </a:rPr>
                        <a:t>количест</a:t>
                      </a:r>
                      <a:r>
                        <a:rPr lang="ru-RU" sz="1100" b="1" spc="-24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во часов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</a:t>
                      </a:r>
                      <a:r>
                        <a:rPr lang="ru-RU" sz="1100" b="1" spc="-1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неделю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345" indent="-135890"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количес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тво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224790" indent="-12065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часов в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87">
                <a:tc gridSpan="8">
                  <a:txBody>
                    <a:bodyPr/>
                    <a:lstStyle/>
                    <a:p>
                      <a:pPr marL="1554480" marR="154622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Обязательная</a:t>
                      </a:r>
                      <a:r>
                        <a:rPr lang="ru-RU" sz="1100" b="1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часть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093">
                <a:tc rowSpan="2">
                  <a:txBody>
                    <a:bodyPr/>
                    <a:lstStyle/>
                    <a:p>
                      <a:pPr marL="72390" marR="43561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Русский</a:t>
                      </a:r>
                      <a:r>
                        <a:rPr lang="ru-RU" sz="1100" spc="-4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Русский</a:t>
                      </a:r>
                      <a:r>
                        <a:rPr lang="ru-RU" sz="1100" spc="-2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29">
                <a:tc rowSpan="2">
                  <a:txBody>
                    <a:bodyPr/>
                    <a:lstStyle/>
                    <a:p>
                      <a:pPr marL="66675" marR="8318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Родной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  <a:r>
                        <a:rPr lang="ru-RU" sz="1100" spc="-3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3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родная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309245" algn="ctr"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Calibri"/>
                          <a:cs typeface="Times New Roman"/>
                        </a:rPr>
                        <a:t>Родной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(русский)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marR="347345" algn="ctr"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Calibri"/>
                          <a:cs typeface="Times New Roman"/>
                        </a:rPr>
                        <a:t>Родная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(русская)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>
                  <a:txBody>
                    <a:bodyPr/>
                    <a:lstStyle/>
                    <a:p>
                      <a:pPr marL="72390" algn="ctr"/>
                      <a:r>
                        <a:rPr lang="ru-RU" sz="1100">
                          <a:latin typeface="Calibri"/>
                          <a:cs typeface="Times New Roman"/>
                        </a:rPr>
                        <a:t>Иностранные</a:t>
                      </a:r>
                      <a:r>
                        <a:rPr lang="ru-RU" sz="1100" spc="-2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Иностранный</a:t>
                      </a:r>
                      <a:r>
                        <a:rPr lang="ru-RU" sz="1100" spc="-2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 rowSpan="4">
                  <a:txBody>
                    <a:bodyPr/>
                    <a:lstStyle/>
                    <a:p>
                      <a:pPr marL="72390" algn="ctr"/>
                      <a:r>
                        <a:rPr lang="ru-RU" sz="1100">
                          <a:latin typeface="Calibri"/>
                          <a:cs typeface="Times New Roman"/>
                        </a:rPr>
                        <a:t>Общественные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науки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Право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2 (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87">
                <a:tc>
                  <a:txBody>
                    <a:bodyPr/>
                    <a:lstStyle/>
                    <a:p>
                      <a:pPr marL="72390" algn="ctr"/>
                      <a:r>
                        <a:rPr lang="ru-RU" sz="1100">
                          <a:latin typeface="Calibri"/>
                          <a:cs typeface="Times New Roman"/>
                        </a:rPr>
                        <a:t>Математика</a:t>
                      </a:r>
                      <a:r>
                        <a:rPr lang="ru-RU" sz="1100" spc="-1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</a:p>
                    <a:p>
                      <a:pPr marL="72390" algn="ctr"/>
                      <a:r>
                        <a:rPr lang="ru-RU" sz="1100">
                          <a:latin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 algn="ctr"/>
                      <a:r>
                        <a:rPr lang="ru-RU" sz="1100">
                          <a:latin typeface="Calibri"/>
                          <a:cs typeface="Times New Roman"/>
                        </a:rPr>
                        <a:t>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algn="ctr"/>
                      <a:r>
                        <a:rPr lang="ru-RU" sz="1100">
                          <a:latin typeface="Calibri"/>
                          <a:cs typeface="Times New Roman"/>
                        </a:rPr>
                        <a:t>170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10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(340)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 rowSpan="4">
                  <a:txBody>
                    <a:bodyPr/>
                    <a:lstStyle/>
                    <a:p>
                      <a:pPr marL="72390" algn="ctr"/>
                      <a:r>
                        <a:rPr lang="ru-RU" sz="1100">
                          <a:latin typeface="Calibri"/>
                          <a:cs typeface="Times New Roman"/>
                        </a:rPr>
                        <a:t>Естественные</a:t>
                      </a:r>
                      <a:r>
                        <a:rPr lang="ru-RU" sz="1100" spc="-1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науки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Астрономия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3845" algn="ctr"/>
                      <a:r>
                        <a:rPr lang="ru-RU" sz="1100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/>
                      <a:r>
                        <a:rPr lang="ru-RU" sz="1100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(34)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093">
                <a:tc rowSpan="2">
                  <a:txBody>
                    <a:bodyPr/>
                    <a:lstStyle/>
                    <a:p>
                      <a:pPr marL="72390" marR="7493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Физическая</a:t>
                      </a:r>
                      <a:r>
                        <a:rPr lang="ru-RU" sz="1100" spc="-5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культура,</a:t>
                      </a:r>
                      <a:r>
                        <a:rPr lang="ru-RU" sz="1100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экология и</a:t>
                      </a:r>
                      <a:r>
                        <a:rPr lang="ru-RU" sz="1100" spc="-1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основы</a:t>
                      </a:r>
                    </a:p>
                    <a:p>
                      <a:pPr marL="72390" marR="21399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безопасности</a:t>
                      </a:r>
                      <a:r>
                        <a:rPr lang="ru-RU" sz="1100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spc="-5" dirty="0">
                          <a:latin typeface="Calibri"/>
                          <a:cs typeface="Times New Roman"/>
                        </a:rPr>
                        <a:t>жизнедеятельности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Физическая</a:t>
                      </a:r>
                      <a:r>
                        <a:rPr lang="ru-RU" sz="1100" spc="-3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8440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ctr"/>
                      <a:r>
                        <a:rPr lang="ru-RU" sz="1100">
                          <a:latin typeface="Calibri"/>
                          <a:cs typeface="Times New Roman"/>
                        </a:rPr>
                        <a:t>ОБЖ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368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8760" marR="22923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3462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Профильные классы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(социально-экономический)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5" y="1370960"/>
          <a:ext cx="7920878" cy="5347230"/>
        </p:xfrm>
        <a:graphic>
          <a:graphicData uri="http://schemas.openxmlformats.org/drawingml/2006/table">
            <a:tbl>
              <a:tblPr/>
              <a:tblGrid>
                <a:gridCol w="1583337"/>
                <a:gridCol w="1389003"/>
                <a:gridCol w="890583"/>
                <a:gridCol w="694153"/>
                <a:gridCol w="791318"/>
                <a:gridCol w="791318"/>
                <a:gridCol w="890583"/>
                <a:gridCol w="890583"/>
              </a:tblGrid>
              <a:tr h="156709">
                <a:tc rowSpan="2">
                  <a:txBody>
                    <a:bodyPr/>
                    <a:lstStyle/>
                    <a:p>
                      <a:pPr marL="72390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Предметная</a:t>
                      </a:r>
                      <a:r>
                        <a:rPr lang="ru-RU" sz="1100" b="1" spc="-2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область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3025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Учебный</a:t>
                      </a:r>
                      <a:r>
                        <a:rPr lang="ru-RU" sz="1100" b="1" spc="-2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9080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Уровень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spc="-5" dirty="0" smtClean="0">
                          <a:latin typeface="Calibri"/>
                          <a:cs typeface="Times New Roman"/>
                        </a:rPr>
                        <a:t>изучения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1160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10 класс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91795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11 класс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6200" marR="61595" indent="1905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Количеств</a:t>
                      </a:r>
                      <a:r>
                        <a:rPr lang="ru-RU" sz="1100" b="1" spc="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о часов за 2</a:t>
                      </a:r>
                      <a:r>
                        <a:rPr lang="ru-RU" sz="1100" b="1" spc="-24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года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  <a:p>
                      <a:pPr marL="127635" marR="112395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обучения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660" marR="11430" algn="l">
                        <a:spcAft>
                          <a:spcPts val="0"/>
                        </a:spcAft>
                      </a:pPr>
                      <a:r>
                        <a:rPr lang="ru-RU" sz="1100" b="1" spc="-5" dirty="0" err="1">
                          <a:latin typeface="Calibri"/>
                          <a:cs typeface="Times New Roman"/>
                        </a:rPr>
                        <a:t>количест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во часов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</a:t>
                      </a:r>
                      <a:r>
                        <a:rPr lang="ru-RU" sz="1100" b="1" spc="-1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неделю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68580" algn="l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количес</a:t>
                      </a:r>
                      <a:r>
                        <a:rPr lang="ru-RU" sz="1100" b="1" spc="-24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тво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73025" marR="10985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часов в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marR="98425" algn="l">
                        <a:spcAft>
                          <a:spcPts val="0"/>
                        </a:spcAft>
                      </a:pPr>
                      <a:r>
                        <a:rPr lang="ru-RU" sz="1100" b="1" spc="-5" dirty="0" err="1">
                          <a:latin typeface="Calibri"/>
                          <a:cs typeface="Times New Roman"/>
                        </a:rPr>
                        <a:t>количест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во часов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</a:t>
                      </a:r>
                      <a:r>
                        <a:rPr lang="ru-RU" sz="1100" b="1" spc="-1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неделю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algn="l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количес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тво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75565" marR="1841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часов в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587">
                <a:tc gridSpan="8">
                  <a:txBody>
                    <a:bodyPr/>
                    <a:lstStyle/>
                    <a:p>
                      <a:pPr marL="1562100" marR="1551305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Обязательная</a:t>
                      </a:r>
                      <a:r>
                        <a:rPr lang="ru-RU" sz="1100" b="1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часть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709">
                <a:tc rowSpan="2">
                  <a:txBody>
                    <a:bodyPr/>
                    <a:lstStyle/>
                    <a:p>
                      <a:pPr marL="72390" marR="523875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Русский</a:t>
                      </a:r>
                      <a:r>
                        <a:rPr lang="ru-RU" sz="1100" spc="-4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 dirty="0">
                          <a:latin typeface="Calibri"/>
                          <a:cs typeface="Times New Roman"/>
                        </a:rPr>
                        <a:t>Русский</a:t>
                      </a:r>
                      <a:r>
                        <a:rPr lang="ru-RU" sz="1100" spc="-2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7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 dirty="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807">
                <a:tc rowSpan="2">
                  <a:txBody>
                    <a:bodyPr/>
                    <a:lstStyle/>
                    <a:p>
                      <a:pPr marL="66675" marR="171450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Родной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  <a:r>
                        <a:rPr lang="ru-RU" sz="1100" spc="-3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3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родная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218440" algn="l"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Calibri"/>
                          <a:cs typeface="Times New Roman"/>
                        </a:rPr>
                        <a:t>Родной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(русский)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7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256540" algn="l"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Calibri"/>
                          <a:cs typeface="Times New Roman"/>
                        </a:rPr>
                        <a:t>Родная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(русская)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740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194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09">
                <a:tc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Иностранные</a:t>
                      </a:r>
                      <a:r>
                        <a:rPr lang="ru-RU" sz="1100" spc="-2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Иностранный</a:t>
                      </a:r>
                      <a:r>
                        <a:rPr lang="ru-RU" sz="1100" spc="-2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09">
                <a:tc rowSpan="5"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Общественные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науки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Экономика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49885" algn="ctr"/>
                      <a:r>
                        <a:rPr lang="ru-RU" sz="1100">
                          <a:latin typeface="Calibri"/>
                          <a:cs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Право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4988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 dirty="0">
                          <a:latin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7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17">
                <a:tc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Математика</a:t>
                      </a:r>
                      <a:r>
                        <a:rPr lang="ru-RU" sz="1100" spc="-1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</a:p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4988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07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7399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12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(408)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709">
                <a:tc rowSpan="4"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Естественные</a:t>
                      </a:r>
                      <a:r>
                        <a:rPr lang="ru-RU" sz="1100" spc="-1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науки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Астрономия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194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(34)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7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97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17">
                <a:tc rowSpan="2">
                  <a:txBody>
                    <a:bodyPr/>
                    <a:lstStyle/>
                    <a:p>
                      <a:pPr marL="72390" marR="163195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Физическая</a:t>
                      </a:r>
                      <a:r>
                        <a:rPr lang="ru-RU" sz="1100" spc="-5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культура,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экология и</a:t>
                      </a:r>
                      <a:r>
                        <a:rPr lang="ru-RU" sz="1100" spc="-1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основы</a:t>
                      </a:r>
                    </a:p>
                    <a:p>
                      <a:pPr marL="72390" marR="302260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безопасности</a:t>
                      </a:r>
                      <a:r>
                        <a:rPr lang="ru-RU" sz="1100" spc="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Times New Roman"/>
                        </a:rPr>
                        <a:t>жизнедеятельности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Физическая</a:t>
                      </a:r>
                    </a:p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культура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075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algn="l"/>
                      <a:r>
                        <a:rPr lang="ru-RU" sz="1100">
                          <a:latin typeface="Calibri"/>
                          <a:cs typeface="Times New Roman"/>
                        </a:rPr>
                        <a:t>ОБЖ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5877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17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160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187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73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85010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Профильные классы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 err="1" smtClean="0">
                <a:solidFill>
                  <a:schemeClr val="tx1"/>
                </a:solidFill>
              </a:rPr>
              <a:t>естественно-научный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7" y="1124748"/>
          <a:ext cx="8208910" cy="5635988"/>
        </p:xfrm>
        <a:graphic>
          <a:graphicData uri="http://schemas.openxmlformats.org/drawingml/2006/table">
            <a:tbl>
              <a:tblPr/>
              <a:tblGrid>
                <a:gridCol w="1579750"/>
                <a:gridCol w="1472899"/>
                <a:gridCol w="1050692"/>
                <a:gridCol w="736821"/>
                <a:gridCol w="736821"/>
                <a:gridCol w="736821"/>
                <a:gridCol w="947553"/>
                <a:gridCol w="947553"/>
              </a:tblGrid>
              <a:tr h="166026">
                <a:tc rowSpan="2">
                  <a:txBody>
                    <a:bodyPr/>
                    <a:lstStyle/>
                    <a:p>
                      <a:pPr marL="72390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Предметная</a:t>
                      </a:r>
                      <a:r>
                        <a:rPr lang="ru-RU" sz="1100" b="1" spc="-2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область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120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Учебный</a:t>
                      </a:r>
                      <a:r>
                        <a:rPr lang="ru-RU" sz="1100" b="1" spc="-2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9906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Уровень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Calibri"/>
                          <a:cs typeface="Times New Roman"/>
                        </a:rPr>
                        <a:t>изучения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0525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10 класс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91160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11 класс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4930" marR="53340"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Количеств</a:t>
                      </a:r>
                      <a:r>
                        <a:rPr lang="ru-RU" sz="1100" b="1" spc="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о часов за 2</a:t>
                      </a:r>
                      <a:r>
                        <a:rPr lang="ru-RU" sz="1100" b="1" spc="-24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года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  <a:p>
                      <a:pPr marL="74930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обучения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12065" algn="l">
                        <a:spcAft>
                          <a:spcPts val="0"/>
                        </a:spcAft>
                      </a:pPr>
                      <a:r>
                        <a:rPr lang="ru-RU" sz="1100" b="1" spc="-5" dirty="0" err="1">
                          <a:latin typeface="Calibri"/>
                          <a:cs typeface="Times New Roman"/>
                        </a:rPr>
                        <a:t>количест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во часов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</a:t>
                      </a:r>
                      <a:r>
                        <a:rPr lang="ru-RU" sz="1100" b="1" spc="-1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неделю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7945" algn="l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количес</a:t>
                      </a:r>
                      <a:r>
                        <a:rPr lang="ru-RU" sz="1100" b="1" spc="-24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тво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73660" marR="10922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часов в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10795" algn="l">
                        <a:spcAft>
                          <a:spcPts val="0"/>
                        </a:spcAft>
                      </a:pPr>
                      <a:r>
                        <a:rPr lang="ru-RU" sz="1100" b="1" spc="-5" dirty="0" err="1">
                          <a:latin typeface="Calibri"/>
                          <a:cs typeface="Times New Roman"/>
                        </a:rPr>
                        <a:t>количест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во часов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в</a:t>
                      </a:r>
                      <a:r>
                        <a:rPr lang="ru-RU" sz="1100" b="1" spc="-1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неделю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68580" algn="l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количес</a:t>
                      </a:r>
                      <a:r>
                        <a:rPr lang="ru-RU" sz="1100" b="1" spc="-24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тво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73025" marR="10985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часов в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745">
                <a:tc gridSpan="8">
                  <a:txBody>
                    <a:bodyPr/>
                    <a:lstStyle/>
                    <a:p>
                      <a:pPr marL="1562100" marR="155321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026">
                <a:tc rowSpan="2">
                  <a:txBody>
                    <a:bodyPr/>
                    <a:lstStyle/>
                    <a:p>
                      <a:pPr marL="72390" marR="435610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Русский</a:t>
                      </a:r>
                      <a:r>
                        <a:rPr lang="ru-RU" sz="1100" spc="-4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Русский</a:t>
                      </a:r>
                      <a:r>
                        <a:rPr lang="ru-RU" sz="1100" spc="-2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23">
                <a:tc rowSpan="2">
                  <a:txBody>
                    <a:bodyPr/>
                    <a:lstStyle/>
                    <a:p>
                      <a:pPr marL="66675" marR="83185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Родной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  <a:r>
                        <a:rPr lang="ru-RU" sz="1100" spc="-3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3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родная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219075" algn="l"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Calibri"/>
                          <a:cs typeface="Times New Roman"/>
                        </a:rPr>
                        <a:t>Родной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(русский)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marR="257175" algn="l"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Calibri"/>
                          <a:cs typeface="Times New Roman"/>
                        </a:rPr>
                        <a:t>Родная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(русская)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257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28">
                <a:tc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Иностранные</a:t>
                      </a:r>
                      <a:r>
                        <a:rPr lang="ru-RU" sz="1100" spc="-2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Иностранный</a:t>
                      </a:r>
                      <a:r>
                        <a:rPr lang="ru-RU" sz="1100" spc="-2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26">
                <a:tc rowSpan="3"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Общественные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науки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417">
                <a:tc>
                  <a:txBody>
                    <a:bodyPr/>
                    <a:lstStyle/>
                    <a:p>
                      <a:pPr marL="72390" marR="504825" algn="l"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Calibri"/>
                          <a:cs typeface="Times New Roman"/>
                        </a:rPr>
                        <a:t>Математика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12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(408)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6026">
                <a:tc rowSpan="4"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Естественные</a:t>
                      </a:r>
                      <a:r>
                        <a:rPr lang="ru-RU" sz="1100" spc="-1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науки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Астрономия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257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60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(34)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6 (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2053">
                <a:tc rowSpan="2">
                  <a:txBody>
                    <a:bodyPr/>
                    <a:lstStyle/>
                    <a:p>
                      <a:pPr marL="72390" marR="74930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Физическая</a:t>
                      </a:r>
                      <a:r>
                        <a:rPr lang="ru-RU" sz="1100" spc="-5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культура,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экология и</a:t>
                      </a:r>
                      <a:r>
                        <a:rPr lang="ru-RU" sz="1100" spc="-1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основы</a:t>
                      </a:r>
                    </a:p>
                    <a:p>
                      <a:pPr marL="72390" marR="213995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безопасности</a:t>
                      </a:r>
                      <a:r>
                        <a:rPr lang="ru-RU" sz="1100" spc="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Times New Roman"/>
                        </a:rPr>
                        <a:t>жизнедеятельности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Физическая</a:t>
                      </a:r>
                    </a:p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культура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ОБЖ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1722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Итоговое собеседование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2022- 2023 учебный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852936"/>
            <a:ext cx="6172200" cy="316835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Основной срок: 8 февраля 2023 года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Дополнительный срок: 15 марта 2023 года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                                    15 мая 2023 года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b="0" dirty="0" smtClean="0">
              <a:solidFill>
                <a:schemeClr val="tx1"/>
              </a:solidFill>
            </a:endParaRPr>
          </a:p>
          <a:p>
            <a:r>
              <a:rPr lang="ru-RU" sz="2000" b="0" dirty="0" smtClean="0">
                <a:solidFill>
                  <a:schemeClr val="tx1"/>
                </a:solidFill>
              </a:rPr>
              <a:t>Учащиеся подают </a:t>
            </a:r>
            <a:r>
              <a:rPr lang="ru-RU" sz="2000" dirty="0" smtClean="0">
                <a:solidFill>
                  <a:schemeClr val="tx1"/>
                </a:solidFill>
              </a:rPr>
              <a:t>заявления</a:t>
            </a:r>
            <a:r>
              <a:rPr lang="ru-RU" sz="2000" b="0" dirty="0" smtClean="0">
                <a:solidFill>
                  <a:schemeClr val="tx1"/>
                </a:solidFill>
              </a:rPr>
              <a:t> на участие в итоговом собеседовании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Согласие на обработку</a:t>
            </a:r>
            <a:r>
              <a:rPr lang="ru-RU" sz="2000" b="0" dirty="0" smtClean="0">
                <a:solidFill>
                  <a:schemeClr val="tx1"/>
                </a:solidFill>
              </a:rPr>
              <a:t> персональных данных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85010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Профильные классы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(технологический)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196754"/>
          <a:ext cx="7992887" cy="5542838"/>
        </p:xfrm>
        <a:graphic>
          <a:graphicData uri="http://schemas.openxmlformats.org/drawingml/2006/table">
            <a:tbl>
              <a:tblPr/>
              <a:tblGrid>
                <a:gridCol w="1538177"/>
                <a:gridCol w="1434140"/>
                <a:gridCol w="1023043"/>
                <a:gridCol w="717431"/>
                <a:gridCol w="717431"/>
                <a:gridCol w="717431"/>
                <a:gridCol w="922617"/>
                <a:gridCol w="922617"/>
              </a:tblGrid>
              <a:tr h="310093">
                <a:tc rowSpan="2">
                  <a:txBody>
                    <a:bodyPr/>
                    <a:lstStyle/>
                    <a:p>
                      <a:pPr marL="72390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Предметная</a:t>
                      </a:r>
                      <a:r>
                        <a:rPr lang="ru-RU" sz="1100" b="1" spc="-2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область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120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Учебный</a:t>
                      </a:r>
                      <a:r>
                        <a:rPr lang="ru-RU" sz="1100" b="1" spc="-2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предмет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9906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Уровень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Calibri"/>
                          <a:cs typeface="Times New Roman"/>
                        </a:rPr>
                        <a:t>изучения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0525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10 класс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91160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11 класс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4930" marR="53340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Количеств</a:t>
                      </a:r>
                      <a:r>
                        <a:rPr lang="ru-RU" sz="1100" b="1" spc="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о часов за 2</a:t>
                      </a:r>
                      <a:r>
                        <a:rPr lang="ru-RU" sz="1100" b="1" spc="-24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года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74930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обучения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025" marR="12065" algn="l">
                        <a:spcAft>
                          <a:spcPts val="0"/>
                        </a:spcAft>
                      </a:pP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количест</a:t>
                      </a:r>
                      <a:r>
                        <a:rPr lang="ru-RU" sz="1100" b="1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во часов</a:t>
                      </a:r>
                      <a:r>
                        <a:rPr lang="ru-RU" sz="1100" b="1" spc="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в</a:t>
                      </a:r>
                      <a:r>
                        <a:rPr lang="ru-RU" sz="1100" b="1" spc="-1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неделю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67945"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количес</a:t>
                      </a:r>
                      <a:r>
                        <a:rPr lang="ru-RU" sz="1100" b="1" spc="-24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тво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  <a:p>
                      <a:pPr marL="73660" marR="109220" algn="l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cs typeface="Times New Roman"/>
                        </a:rPr>
                        <a:t>часов в</a:t>
                      </a:r>
                      <a:r>
                        <a:rPr lang="ru-RU" sz="1100" b="1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год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10795" algn="l">
                        <a:spcAft>
                          <a:spcPts val="0"/>
                        </a:spcAft>
                      </a:pP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количест</a:t>
                      </a:r>
                      <a:r>
                        <a:rPr lang="ru-RU" sz="1100" b="1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во часов</a:t>
                      </a:r>
                      <a:r>
                        <a:rPr lang="ru-RU" sz="1100" b="1" spc="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в</a:t>
                      </a:r>
                      <a:r>
                        <a:rPr lang="ru-RU" sz="1100" b="1" spc="-1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cs typeface="Times New Roman"/>
                        </a:rPr>
                        <a:t>неделю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marR="68580" algn="l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количес</a:t>
                      </a:r>
                      <a:r>
                        <a:rPr lang="ru-RU" sz="1100" b="1" spc="-24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тво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marL="73025" marR="109855"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часов в</a:t>
                      </a:r>
                      <a:r>
                        <a:rPr lang="ru-RU" sz="1100" b="1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56">
                <a:tc gridSpan="8">
                  <a:txBody>
                    <a:bodyPr/>
                    <a:lstStyle/>
                    <a:p>
                      <a:pPr marL="1562100" marR="1554480"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Обязательная</a:t>
                      </a:r>
                      <a:r>
                        <a:rPr lang="ru-RU" sz="1100" b="1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часть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787">
                <a:tc rowSpan="2">
                  <a:txBody>
                    <a:bodyPr/>
                    <a:lstStyle/>
                    <a:p>
                      <a:pPr marL="72390" marR="435610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Русский</a:t>
                      </a:r>
                      <a:r>
                        <a:rPr lang="ru-RU" sz="1100" spc="-4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 dirty="0">
                          <a:latin typeface="Calibri"/>
                          <a:cs typeface="Times New Roman"/>
                        </a:rPr>
                        <a:t>Русский</a:t>
                      </a:r>
                      <a:r>
                        <a:rPr lang="ru-RU" sz="1100" spc="-20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71">
                <a:tc rowSpan="2">
                  <a:txBody>
                    <a:bodyPr/>
                    <a:lstStyle/>
                    <a:p>
                      <a:pPr marL="66675" marR="83185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Родной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  <a:r>
                        <a:rPr lang="ru-RU" sz="1100" spc="-3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3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родная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marR="219075" algn="l"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Calibri"/>
                          <a:cs typeface="Times New Roman"/>
                        </a:rPr>
                        <a:t>Родной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(русский)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marR="257175" algn="l"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latin typeface="Calibri"/>
                          <a:cs typeface="Times New Roman"/>
                        </a:rPr>
                        <a:t>Родная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(русская)</a:t>
                      </a:r>
                      <a:r>
                        <a:rPr lang="ru-RU" sz="1100" spc="-23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литература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257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07">
                <a:tc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Иностранные</a:t>
                      </a:r>
                      <a:r>
                        <a:rPr lang="ru-RU" sz="1100" spc="-2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Иностранный</a:t>
                      </a:r>
                      <a:r>
                        <a:rPr lang="ru-RU" sz="1100" spc="-2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язык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7">
                <a:tc rowSpan="3"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Общественные</a:t>
                      </a:r>
                      <a:r>
                        <a:rPr lang="ru-RU" sz="1100" spc="-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науки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7">
                <a:tc rowSpan="2">
                  <a:txBody>
                    <a:bodyPr/>
                    <a:lstStyle/>
                    <a:p>
                      <a:pPr marL="72390" marR="504825" algn="l">
                        <a:spcAft>
                          <a:spcPts val="0"/>
                        </a:spcAft>
                      </a:pPr>
                      <a:r>
                        <a:rPr lang="ru-RU" sz="1100" spc="-5">
                          <a:latin typeface="Calibri"/>
                          <a:cs typeface="Times New Roman"/>
                        </a:rPr>
                        <a:t>Математика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Математика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>
                          <a:latin typeface="Calibri"/>
                          <a:cs typeface="Times New Roman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204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/>
                      <a:r>
                        <a:rPr lang="ru-RU" sz="1100" b="1" dirty="0" smtClean="0">
                          <a:latin typeface="Calibri"/>
                          <a:cs typeface="Times New Roman"/>
                        </a:rPr>
                        <a:t>       12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(408)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9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Информатика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4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(136)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787">
                <a:tc rowSpan="4">
                  <a:txBody>
                    <a:bodyPr/>
                    <a:lstStyle/>
                    <a:p>
                      <a:pPr marL="72390" algn="l"/>
                      <a:r>
                        <a:rPr lang="ru-RU" sz="1100">
                          <a:latin typeface="Calibri"/>
                          <a:cs typeface="Times New Roman"/>
                        </a:rPr>
                        <a:t>Естественные</a:t>
                      </a:r>
                      <a:r>
                        <a:rPr lang="ru-RU" sz="1100" spc="-1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науки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 b="1">
                          <a:latin typeface="Calibri"/>
                          <a:cs typeface="Times New Roman"/>
                        </a:rPr>
                        <a:t>Физика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>
                          <a:latin typeface="Calibri"/>
                          <a:cs typeface="Times New Roman"/>
                        </a:rPr>
                        <a:t>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8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(272)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1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Астрономия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82575" algn="ctr"/>
                      <a:r>
                        <a:rPr lang="ru-RU" sz="1100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/>
                      <a:r>
                        <a:rPr lang="ru-RU" sz="1100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60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(34)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Химия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76">
                <a:tc rowSpan="2">
                  <a:txBody>
                    <a:bodyPr/>
                    <a:lstStyle/>
                    <a:p>
                      <a:pPr marL="72390" marR="74930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Физическая</a:t>
                      </a:r>
                      <a:r>
                        <a:rPr lang="ru-RU" sz="1100" spc="-5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культура,</a:t>
                      </a:r>
                      <a:r>
                        <a:rPr lang="ru-RU" sz="1100" spc="-23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экология и</a:t>
                      </a:r>
                      <a:r>
                        <a:rPr lang="ru-RU" sz="1100" spc="-1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cs typeface="Times New Roman"/>
                        </a:rPr>
                        <a:t>основы</a:t>
                      </a:r>
                    </a:p>
                    <a:p>
                      <a:pPr marL="72390" marR="213995" algn="l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безопасности</a:t>
                      </a:r>
                      <a:r>
                        <a:rPr lang="ru-RU" sz="1100" spc="5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spc="-5">
                          <a:latin typeface="Calibri"/>
                          <a:cs typeface="Times New Roman"/>
                        </a:rPr>
                        <a:t>жизнедеятельности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Физическая</a:t>
                      </a:r>
                    </a:p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культура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9710" algn="ctr"/>
                      <a:r>
                        <a:rPr lang="ru-RU" sz="110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6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(204)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120" algn="l"/>
                      <a:r>
                        <a:rPr lang="ru-RU" sz="1100">
                          <a:latin typeface="Calibri"/>
                          <a:cs typeface="Times New Roman"/>
                        </a:rPr>
                        <a:t>ОБЖ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/>
                      <a:r>
                        <a:rPr lang="ru-RU" sz="1100" dirty="0">
                          <a:latin typeface="Calibri"/>
                          <a:cs typeface="Times New Roman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2415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3970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/>
                      <a:r>
                        <a:rPr lang="ru-RU" sz="1100" b="1"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marR="140970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3365" algn="ctr"/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100" b="1" spc="-5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Calibri"/>
                          <a:cs typeface="Times New Roman"/>
                        </a:rPr>
                        <a:t>(68)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6480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Изменения КИМ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287757"/>
          <a:ext cx="8280920" cy="5233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6768752"/>
              </a:tblGrid>
              <a:tr h="265983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315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Информатика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Изменения структуры и содержания КИМ отсутствуют. </a:t>
                      </a:r>
                    </a:p>
                    <a:p>
                      <a:r>
                        <a:rPr lang="ru-RU" sz="1400" dirty="0" smtClean="0"/>
                        <a:t>В задания 13.1 и 13.2 внесён перечень допустимых форматов файла ответа.</a:t>
                      </a:r>
                      <a:endParaRPr lang="ru-RU" sz="1400" dirty="0"/>
                    </a:p>
                  </a:txBody>
                  <a:tcPr/>
                </a:tc>
              </a:tr>
              <a:tr h="6631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Изменения структуры и содержания КИМ отсутствуют. </a:t>
                      </a:r>
                    </a:p>
                    <a:p>
                      <a:r>
                        <a:rPr lang="ru-RU" sz="1400" dirty="0" smtClean="0"/>
                        <a:t>Внесены изменения в критерии оценивания выполнения расчётных задач 23–25. </a:t>
                      </a:r>
                      <a:endParaRPr lang="ru-RU" sz="1400" dirty="0"/>
                    </a:p>
                  </a:txBody>
                  <a:tcPr/>
                </a:tc>
              </a:tr>
              <a:tr h="18237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R"/>
                      </a:pPr>
                      <a:r>
                        <a:rPr lang="ru-RU" sz="1400" dirty="0" smtClean="0"/>
                        <a:t>Уточнены инструкции ко всей экзаменационной работе и к сочинению (задание 5.1-5.3).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400" dirty="0" smtClean="0"/>
                        <a:t>Изменены критерии оценивания сочинения части 2: критерий 1 «Соответствие теме сочинения и её раскрытие», критерии оценивания грамотности (оценивается грамотность не всей работы, а только сочинения части 2).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400" dirty="0" smtClean="0"/>
                        <a:t>В результате изменения критериев оценивания грамотности максимальный балл за выполнение всей экзаменационной работы уменьшился с 45 до 42 баллов.</a:t>
                      </a:r>
                      <a:endParaRPr lang="ru-RU" sz="1400" dirty="0"/>
                    </a:p>
                  </a:txBody>
                  <a:tcPr/>
                </a:tc>
              </a:tr>
              <a:tr h="15084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Биология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изменения связаны со структурой и содержанием части 1 КИМ, в части 2 изменений нет.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400" dirty="0" smtClean="0"/>
                        <a:t>Общее количество заданий сократилось: 26 вместо 29.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400" dirty="0" smtClean="0"/>
                        <a:t>Количество заданий первой части сократилось с 24 до 21.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400" dirty="0" smtClean="0"/>
                        <a:t>Максимальный первичный балл увеличился с 45 в 2022 г. до 48. 6) </a:t>
                      </a:r>
                    </a:p>
                    <a:p>
                      <a:pPr marL="228600" indent="-228600">
                        <a:buAutoNum type="arabicParenR"/>
                      </a:pPr>
                      <a:r>
                        <a:rPr lang="ru-RU" sz="1400" dirty="0" smtClean="0"/>
                        <a:t>Время выполнения экзаменационной работы сокращено с 3 часов (180 минут) до 2,5 часов (150 минут).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90872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https://fipi.ru/oge/demoversii-specifikacii-kodifikatory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Расписание экзаменов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 smtClean="0"/>
              <a:t>24 мая (среда) — история, физика, биология;</a:t>
            </a:r>
          </a:p>
          <a:p>
            <a:pPr fontAlgn="base"/>
            <a:r>
              <a:rPr lang="ru-RU" sz="1800" dirty="0" smtClean="0"/>
              <a:t>30 мая (вторник) — обществознание, информатика и информационно-коммуникационные технологии (ИКТ), география, химия;</a:t>
            </a:r>
          </a:p>
          <a:p>
            <a:pPr fontAlgn="base"/>
            <a:r>
              <a:rPr lang="ru-RU" sz="1800" dirty="0" smtClean="0"/>
              <a:t>2 июня (пятница) — иностранные языки (английский, французский, немецкий, испанский);</a:t>
            </a:r>
          </a:p>
          <a:p>
            <a:pPr fontAlgn="base"/>
            <a:r>
              <a:rPr lang="ru-RU" sz="1800" dirty="0" smtClean="0"/>
              <a:t>3 июня (суббота) — иностранные языки (английский, французский, немецкий, испанский);</a:t>
            </a:r>
          </a:p>
          <a:p>
            <a:pPr fontAlgn="base"/>
            <a:r>
              <a:rPr lang="ru-RU" sz="1800" i="1" dirty="0" smtClean="0"/>
              <a:t>6 июня (вторник) — русский язык;</a:t>
            </a:r>
            <a:endParaRPr lang="ru-RU" sz="1800" dirty="0" smtClean="0"/>
          </a:p>
          <a:p>
            <a:pPr fontAlgn="base"/>
            <a:r>
              <a:rPr lang="ru-RU" sz="1800" i="1" dirty="0" smtClean="0"/>
              <a:t>9 июня (пятница) — математика;</a:t>
            </a:r>
            <a:endParaRPr lang="ru-RU" sz="1800" dirty="0" smtClean="0"/>
          </a:p>
          <a:p>
            <a:pPr fontAlgn="base"/>
            <a:r>
              <a:rPr lang="ru-RU" sz="1800" dirty="0" smtClean="0"/>
              <a:t>14 июня (среда) — литература, физика, информатика и информационно-коммуникационные технологии (ИКТ), география;</a:t>
            </a:r>
          </a:p>
          <a:p>
            <a:pPr fontAlgn="base"/>
            <a:r>
              <a:rPr lang="ru-RU" sz="1800" dirty="0" smtClean="0"/>
              <a:t>17 июня (суббота) — обществознание, биология, химия.</a:t>
            </a:r>
            <a:endParaRPr lang="ru-RU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85010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Продолжительность экзаменов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352928" cy="498916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по математике, русскому языку, литературе — 3 часа 55 минут (235 минут);</a:t>
            </a:r>
          </a:p>
          <a:p>
            <a:pPr fontAlgn="base">
              <a:buNone/>
            </a:pP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по физике, обществознанию, истории, химии — 3 часа (180 минут); </a:t>
            </a:r>
          </a:p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по информатике и информационно-коммуникационным технологиям (ИКТ), географии, биологии — 2 часа 30 минут (150 минут); </a:t>
            </a:r>
          </a:p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иностранным языкам (английский, французский, немецкий, испанский) (кроме раздела «Говорение») — 2 часа (120 минут); иностранным языкам (английский, французский, немецкий, испанский) (раздел «Говорение») — 15 минут.</a:t>
            </a:r>
          </a:p>
          <a:p>
            <a:pPr fontAlgn="base">
              <a:buNone/>
            </a:pPr>
            <a:endParaRPr lang="ru-RU" u="sng" dirty="0" smtClean="0">
              <a:hlinkClick r:id="rId2"/>
            </a:endParaRPr>
          </a:p>
          <a:p>
            <a:pPr fontAlgn="base">
              <a:buNone/>
            </a:pPr>
            <a:r>
              <a:rPr lang="ru-RU" u="sng" dirty="0" smtClean="0">
                <a:hlinkClick r:id="rId2"/>
              </a:rPr>
              <a:t>Приказ </a:t>
            </a:r>
            <a:r>
              <a:rPr lang="ru-RU" u="sng" dirty="0" err="1" smtClean="0">
                <a:hlinkClick r:id="rId2"/>
              </a:rPr>
              <a:t>Минпросвещения</a:t>
            </a:r>
            <a:r>
              <a:rPr lang="ru-RU" u="sng" dirty="0" smtClean="0">
                <a:hlinkClick r:id="rId2"/>
              </a:rPr>
              <a:t> России N 990, </a:t>
            </a:r>
            <a:r>
              <a:rPr lang="ru-RU" u="sng" dirty="0" err="1" smtClean="0">
                <a:hlinkClick r:id="rId2"/>
              </a:rPr>
              <a:t>Рособрнадзора</a:t>
            </a:r>
            <a:r>
              <a:rPr lang="ru-RU" u="sng" dirty="0" smtClean="0">
                <a:hlinkClick r:id="rId2"/>
              </a:rPr>
              <a:t> N 1144 от 16.11.2022</a:t>
            </a:r>
            <a:endParaRPr lang="ru-RU" dirty="0" smtClean="0"/>
          </a:p>
          <a:p>
            <a:pPr marL="12700">
              <a:lnSpc>
                <a:spcPct val="100000"/>
              </a:lnSpc>
              <a:buFont typeface="Wingdings" pitchFamily="2" charset="2"/>
              <a:buChar char="v"/>
            </a:pPr>
            <a:endParaRPr lang="ru-RU" sz="2000" dirty="0" smtClean="0">
              <a:latin typeface="Georgia"/>
              <a:cs typeface="Georgia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s://i.pinimg.com/originals/e5/36/c2/e536c25edd72c6bafad61490131854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224136" cy="1530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Заголовок 3"/>
          <p:cNvSpPr>
            <a:spLocks noGrp="1"/>
          </p:cNvSpPr>
          <p:nvPr>
            <p:ph type="title"/>
          </p:nvPr>
        </p:nvSpPr>
        <p:spPr>
          <a:xfrm>
            <a:off x="251520" y="115888"/>
            <a:ext cx="8352928" cy="576808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cs typeface="Arial" charset="0"/>
              </a:rPr>
              <a:t>Правила и процедура проведения ГИА</a:t>
            </a:r>
            <a:endParaRPr lang="ru-RU" sz="2000" b="1" dirty="0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836613"/>
            <a:ext cx="3240088" cy="9239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/>
              <a:t>документ, удостоверяющий личность (паспорт)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220073" y="836712"/>
            <a:ext cx="3384376" cy="92333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черную </a:t>
            </a:r>
            <a:r>
              <a:rPr lang="ru-RU" altLang="ru-RU" b="1" dirty="0" err="1" smtClean="0"/>
              <a:t>гелевую</a:t>
            </a:r>
            <a:r>
              <a:rPr lang="ru-RU" altLang="ru-RU" b="1" dirty="0" smtClean="0"/>
              <a:t> ручку</a:t>
            </a:r>
          </a:p>
          <a:p>
            <a:pPr algn="ctr"/>
            <a:endParaRPr lang="ru-RU" altLang="ru-RU" b="1" dirty="0" smtClean="0"/>
          </a:p>
          <a:p>
            <a:pPr algn="ctr"/>
            <a:endParaRPr lang="ru-RU" altLang="ru-RU" b="1" dirty="0"/>
          </a:p>
        </p:txBody>
      </p:sp>
      <p:pic>
        <p:nvPicPr>
          <p:cNvPr id="2" name="Picture 10" descr="D:\!МолодыеТихоновы-Е.В\!Работа-сделать\РЦОИ\1088102-3d-Teeny-White-Person-Carrying-A-Ruler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12910"/>
          <a:stretch>
            <a:fillRect/>
          </a:stretch>
        </p:blipFill>
        <p:spPr bwMode="auto">
          <a:xfrm>
            <a:off x="1331640" y="2708920"/>
            <a:ext cx="1439863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 descr="D:\!МолодыеТихоновы-Е.В\!Работа-сделать\РЦОИ\1087621-3d-Teeny-White-Person-Writing-With-A-Pen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r="14265"/>
          <a:stretch>
            <a:fillRect/>
          </a:stretch>
        </p:blipFill>
        <p:spPr bwMode="auto">
          <a:xfrm>
            <a:off x="3923928" y="620688"/>
            <a:ext cx="10128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2" descr="D:\!МолодыеТихоновы-Е.В\!Работа-сделать\РЦОИ\1088070-3d-Teeny-White-Person-Holding-A-Calculator-In-Front-Of-His-Face.jp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r="16682"/>
          <a:stretch>
            <a:fillRect/>
          </a:stretch>
        </p:blipFill>
        <p:spPr bwMode="auto">
          <a:xfrm>
            <a:off x="3923928" y="2636912"/>
            <a:ext cx="10636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95536" y="2060848"/>
            <a:ext cx="813690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материалы, которые можно использовать на </a:t>
            </a:r>
            <a:r>
              <a:rPr lang="ru-RU" altLang="ru-RU" dirty="0" smtClean="0"/>
              <a:t>ГИА </a:t>
            </a:r>
            <a:r>
              <a:rPr lang="ru-RU" altLang="ru-RU" dirty="0"/>
              <a:t>по отдельным предметам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51520" y="3933056"/>
          <a:ext cx="8496944" cy="26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6372708"/>
              </a:tblGrid>
              <a:tr h="38105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Дополнительные</a:t>
                      </a:r>
                      <a:r>
                        <a:rPr lang="ru-RU" baseline="0" dirty="0" smtClean="0"/>
                        <a:t> вещи</a:t>
                      </a:r>
                      <a:endParaRPr lang="ru-RU" dirty="0"/>
                    </a:p>
                  </a:txBody>
                  <a:tcPr/>
                </a:tc>
              </a:tr>
              <a:tr h="381056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Орфографический словарь</a:t>
                      </a:r>
                      <a:endParaRPr lang="ru-RU" dirty="0"/>
                    </a:p>
                  </a:txBody>
                  <a:tcPr/>
                </a:tc>
              </a:tr>
              <a:tr h="381056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Линейка </a:t>
                      </a:r>
                      <a:endParaRPr lang="ru-RU" dirty="0"/>
                    </a:p>
                  </a:txBody>
                  <a:tcPr/>
                </a:tc>
              </a:tr>
              <a:tr h="381056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Линейка, непрограммируемый</a:t>
                      </a:r>
                      <a:r>
                        <a:rPr lang="ru-RU" baseline="0" dirty="0" smtClean="0"/>
                        <a:t> калькулятор</a:t>
                      </a:r>
                      <a:endParaRPr lang="ru-RU" dirty="0"/>
                    </a:p>
                  </a:txBody>
                  <a:tcPr/>
                </a:tc>
              </a:tr>
              <a:tr h="39956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Линейка, непрограммируемый</a:t>
                      </a:r>
                      <a:r>
                        <a:rPr lang="ru-RU" baseline="0" dirty="0" smtClean="0"/>
                        <a:t> калькулятор</a:t>
                      </a:r>
                      <a:endParaRPr lang="ru-RU" dirty="0" smtClean="0"/>
                    </a:p>
                  </a:txBody>
                  <a:tcPr/>
                </a:tc>
              </a:tr>
              <a:tr h="381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Геограя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Линейка, непрограммируемый</a:t>
                      </a:r>
                      <a:r>
                        <a:rPr lang="ru-RU" baseline="0" dirty="0" smtClean="0"/>
                        <a:t> калькулятор, атлас</a:t>
                      </a:r>
                      <a:endParaRPr lang="ru-RU" dirty="0" smtClean="0"/>
                    </a:p>
                  </a:txBody>
                  <a:tcPr/>
                </a:tc>
              </a:tr>
              <a:tr h="381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непрограммируемый</a:t>
                      </a:r>
                      <a:r>
                        <a:rPr lang="ru-RU" baseline="0" dirty="0" smtClean="0"/>
                        <a:t> калькулятор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s://thumbs.dreamstime.com/b/d-%D1%8E-%D0%B8-%D1%87%D0%B5-%D0%BE%D0%B2%D0%B5%D0%BA-%D0%BF%D0%B5%D1%80%D1%81%D0%BE%D0%BD%D0%B0-%D1%81-%D0%BA%D0%B0%D1%80%D1%82%D0%BE%D0%B9-%D0%BC%D0%B8%D1%80%D0%B0-298856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0777" y="2492896"/>
            <a:ext cx="1800200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0.23657 L 1.66667E-6 0.0201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11 0.25671 L -0.01927 0.0166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Заголовок 3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504825"/>
          </a:xfrm>
        </p:spPr>
        <p:txBody>
          <a:bodyPr anchor="t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Действия в ППЭ во время экзамена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95288" y="692150"/>
            <a:ext cx="8064500" cy="36988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C00000"/>
                </a:solidFill>
              </a:rPr>
              <a:t>запрещается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298450" y="3716338"/>
            <a:ext cx="8450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пользоваться иными предметами или средствами, не допущенными Рособрнадзором к использованию в ППЭ во время экзамена, не только в аудитории, но и во всем ППЭ</a:t>
            </a:r>
          </a:p>
        </p:txBody>
      </p:sp>
      <p:sp>
        <p:nvSpPr>
          <p:cNvPr id="12298" name="TextBox 6"/>
          <p:cNvSpPr txBox="1">
            <a:spLocks noChangeArrowheads="1"/>
          </p:cNvSpPr>
          <p:nvPr/>
        </p:nvSpPr>
        <p:spPr bwMode="auto">
          <a:xfrm>
            <a:off x="298450" y="1076325"/>
            <a:ext cx="2652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переговариваться, меняться местами, любыми материалами и предметами</a:t>
            </a: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3779838" y="1989138"/>
            <a:ext cx="1052512" cy="1379537"/>
            <a:chOff x="3663835" y="4591001"/>
            <a:chExt cx="1375809" cy="1802655"/>
          </a:xfrm>
        </p:grpSpPr>
        <p:pic>
          <p:nvPicPr>
            <p:cNvPr id="19489" name="Picture 12" descr="D:\!МолодыеТихоновы-Е.В\!Работа-сделать\РЦОИ\1088118-Clipart-3d-Teeny-White-Person-Talking-On-Two-Phones-Royalty-Free-CGI-Illustration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 r="5585" b="1582"/>
            <a:stretch>
              <a:fillRect/>
            </a:stretch>
          </p:blipFill>
          <p:spPr bwMode="auto">
            <a:xfrm>
              <a:off x="3663835" y="4591001"/>
              <a:ext cx="1375809" cy="1802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0" descr="D:\!МолодыеТихоновы-Е.В\!Работа-сделать\РЦОИ\17693_732062542_medium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-20000" contrast="40000"/>
              <a:extLst/>
            </a:blip>
            <a:srcRect l="12032" t="24286" r="22120" b="10874"/>
            <a:stretch/>
          </p:blipFill>
          <p:spPr bwMode="auto">
            <a:xfrm>
              <a:off x="3923928" y="4653136"/>
              <a:ext cx="804417" cy="792088"/>
            </a:xfrm>
            <a:prstGeom prst="ellipse">
              <a:avLst/>
            </a:prstGeom>
            <a:noFill/>
            <a:extLst/>
          </p:spPr>
        </p:pic>
      </p:grpSp>
      <p:pic>
        <p:nvPicPr>
          <p:cNvPr id="4" name="Picture 11" descr="D:\!МолодыеТихоновы-Е.В\!Работа-сделать\РЦОИ\pinac2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7068" t="7313" r="8087" b="8156"/>
          <a:stretch/>
        </p:blipFill>
        <p:spPr bwMode="auto">
          <a:xfrm>
            <a:off x="5364088" y="1916832"/>
            <a:ext cx="1125298" cy="1121152"/>
          </a:xfrm>
          <a:prstGeom prst="ellipse">
            <a:avLst/>
          </a:prstGeom>
          <a:noFill/>
          <a:extLst/>
        </p:spPr>
      </p:pic>
      <p:pic>
        <p:nvPicPr>
          <p:cNvPr id="12301" name="Picture 14" descr="D:\!МолодыеТихоновы-Е.В\!Работа-сделать\РЦОИ\223007-3d-Teeny-Person-Thinking-Over-A-Prohibited-Sign.jp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b="10001"/>
          <a:stretch>
            <a:fillRect/>
          </a:stretch>
        </p:blipFill>
        <p:spPr bwMode="auto">
          <a:xfrm>
            <a:off x="900113" y="2284413"/>
            <a:ext cx="13684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3125788" y="1069975"/>
            <a:ext cx="2382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использовать мобильную и иную связь</a:t>
            </a:r>
          </a:p>
        </p:txBody>
      </p:sp>
      <p:sp>
        <p:nvSpPr>
          <p:cNvPr id="12303" name="TextBox 6"/>
          <p:cNvSpPr txBox="1">
            <a:spLocks noChangeArrowheads="1"/>
          </p:cNvSpPr>
          <p:nvPr/>
        </p:nvSpPr>
        <p:spPr bwMode="auto">
          <a:xfrm>
            <a:off x="5861050" y="1052513"/>
            <a:ext cx="2382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вести фото и видео съемку, звукозапись</a:t>
            </a:r>
          </a:p>
        </p:txBody>
      </p:sp>
      <p:grpSp>
        <p:nvGrpSpPr>
          <p:cNvPr id="7" name="Группа 33"/>
          <p:cNvGrpSpPr>
            <a:grpSpLocks/>
          </p:cNvGrpSpPr>
          <p:nvPr/>
        </p:nvGrpSpPr>
        <p:grpSpPr bwMode="auto">
          <a:xfrm>
            <a:off x="7524328" y="1916832"/>
            <a:ext cx="1062037" cy="1120775"/>
            <a:chOff x="7326313" y="2164209"/>
            <a:chExt cx="1062037" cy="1120775"/>
          </a:xfrm>
        </p:grpSpPr>
        <p:pic>
          <p:nvPicPr>
            <p:cNvPr id="19485" name="Picture 13" descr="D:\!МолодыеТихоновы-Е.В\!Работа-сделать\РЦОИ\1088009-3d-Teeny-White-Person-Camera-Man.jpg"/>
            <p:cNvPicPr>
              <a:picLocks noChangeAspect="1" noChangeArrowheads="1"/>
            </p:cNvPicPr>
            <p:nvPr/>
          </p:nvPicPr>
          <p:blipFill>
            <a:blip r:embed="rId7" cstate="print"/>
            <a:srcRect r="4750" b="13528"/>
            <a:stretch>
              <a:fillRect/>
            </a:stretch>
          </p:blipFill>
          <p:spPr bwMode="auto">
            <a:xfrm>
              <a:off x="7336284" y="2164209"/>
              <a:ext cx="1052066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Группа 6"/>
            <p:cNvGrpSpPr>
              <a:grpSpLocks/>
            </p:cNvGrpSpPr>
            <p:nvPr/>
          </p:nvGrpSpPr>
          <p:grpSpPr bwMode="auto">
            <a:xfrm>
              <a:off x="7326313" y="2185507"/>
              <a:ext cx="1028417" cy="1010126"/>
              <a:chOff x="3889723" y="3717032"/>
              <a:chExt cx="1383905" cy="1295277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3889723" y="3716184"/>
                <a:ext cx="1384286" cy="1296703"/>
              </a:xfrm>
              <a:prstGeom prst="ellipse">
                <a:avLst/>
              </a:prstGeom>
              <a:noFill/>
              <a:ln w="88900">
                <a:solidFill>
                  <a:srgbClr val="FF0000">
                    <a:alpha val="9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5" name="Прямая соединительная линия 4"/>
              <p:cNvCxnSpPr>
                <a:stCxn id="3" idx="1"/>
                <a:endCxn id="3" idx="5"/>
              </p:cNvCxnSpPr>
              <p:nvPr/>
            </p:nvCxnSpPr>
            <p:spPr>
              <a:xfrm>
                <a:off x="4092665" y="3905500"/>
                <a:ext cx="978400" cy="918073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" name="Прямая соединительная линия 12"/>
          <p:cNvCxnSpPr/>
          <p:nvPr/>
        </p:nvCxnSpPr>
        <p:spPr>
          <a:xfrm>
            <a:off x="515938" y="4581525"/>
            <a:ext cx="801687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6" name="Picture 16" descr="D:\!МолодыеТихоновы-Е.В\!Работа-сделать\РЦОИ\1088106-3d-Teeny-White-Person-Going-To-The-Restroom.jp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b="10294"/>
          <a:stretch>
            <a:fillRect/>
          </a:stretch>
        </p:blipFill>
        <p:spPr bwMode="auto">
          <a:xfrm>
            <a:off x="2555776" y="4653136"/>
            <a:ext cx="1404565" cy="142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395288" y="692150"/>
            <a:ext cx="8064500" cy="369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" name="Группа 32"/>
          <p:cNvGrpSpPr>
            <a:grpSpLocks/>
          </p:cNvGrpSpPr>
          <p:nvPr/>
        </p:nvGrpSpPr>
        <p:grpSpPr bwMode="auto">
          <a:xfrm>
            <a:off x="6516216" y="2708920"/>
            <a:ext cx="1028700" cy="1079500"/>
            <a:chOff x="1691680" y="4725144"/>
            <a:chExt cx="1028417" cy="1080120"/>
          </a:xfrm>
        </p:grpSpPr>
        <p:pic>
          <p:nvPicPr>
            <p:cNvPr id="19481" name="Picture 2" descr="X:\11_Тихонов\2012\презент2012\221960-3d-Teeny-Person-Using-A-Microphone-1.jpg"/>
            <p:cNvPicPr>
              <a:picLocks noChangeAspect="1" noChangeArrowheads="1"/>
            </p:cNvPicPr>
            <p:nvPr/>
          </p:nvPicPr>
          <p:blipFill>
            <a:blip r:embed="rId9" cstate="print"/>
            <a:srcRect r="12012"/>
            <a:stretch>
              <a:fillRect/>
            </a:stretch>
          </p:blipFill>
          <p:spPr bwMode="auto">
            <a:xfrm>
              <a:off x="1790701" y="4774218"/>
              <a:ext cx="804378" cy="103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Группа 6"/>
            <p:cNvGrpSpPr>
              <a:grpSpLocks/>
            </p:cNvGrpSpPr>
            <p:nvPr/>
          </p:nvGrpSpPr>
          <p:grpSpPr bwMode="auto">
            <a:xfrm>
              <a:off x="1691680" y="4725144"/>
              <a:ext cx="1028417" cy="1010126"/>
              <a:chOff x="3889723" y="3717032"/>
              <a:chExt cx="1383905" cy="129527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3889723" y="3717032"/>
                <a:ext cx="1383905" cy="1295410"/>
              </a:xfrm>
              <a:prstGeom prst="ellipse">
                <a:avLst/>
              </a:prstGeom>
              <a:noFill/>
              <a:ln w="88900">
                <a:solidFill>
                  <a:srgbClr val="FF0000">
                    <a:alpha val="9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32" name="Прямая соединительная линия 31"/>
              <p:cNvCxnSpPr>
                <a:stCxn id="31" idx="1"/>
                <a:endCxn id="31" idx="5"/>
              </p:cNvCxnSpPr>
              <p:nvPr/>
            </p:nvCxnSpPr>
            <p:spPr>
              <a:xfrm>
                <a:off x="4092610" y="3906455"/>
                <a:ext cx="978130" cy="916564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083" name="Picture 3" descr="X:\11_Тихонов\2012\презент2012\1087780-3d-Teeny-White-Paramedics-Loading-A-Person-Into-An-Ambulance.jpg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rcRect t="4793" r="1680" b="11353"/>
          <a:stretch>
            <a:fillRect/>
          </a:stretch>
        </p:blipFill>
        <p:spPr bwMode="auto">
          <a:xfrm>
            <a:off x="539750" y="4640263"/>
            <a:ext cx="1828600" cy="13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4284663" y="4689475"/>
            <a:ext cx="44672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Выйти можно по уважительным причинам и только в сопровождении дежурного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115616" y="6021288"/>
            <a:ext cx="6696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C00000"/>
                </a:solidFill>
              </a:rPr>
              <a:t>Если Вы нарушите установленные правила, Вас могут удалить с экзамена!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7" grpId="0"/>
      <p:bldP spid="12298" grpId="0"/>
      <p:bldP spid="12302" grpId="0"/>
      <p:bldP spid="12303" grpId="0"/>
      <p:bldP spid="29" grpId="0" animBg="1"/>
      <p:bldP spid="29" grpId="1" animBg="1"/>
      <p:bldP spid="36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922114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Повторная пересдача</a:t>
            </a:r>
          </a:p>
        </p:txBody>
      </p:sp>
      <p:sp>
        <p:nvSpPr>
          <p:cNvPr id="11" name="Rectangle 3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708981"/>
          </a:xfrm>
          <a:solidFill>
            <a:schemeClr val="bg1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/>
          </a:extLst>
        </p:spPr>
        <p:txBody>
          <a:bodyPr wrap="square">
            <a:spAutoFit/>
          </a:bodyPr>
          <a:lstStyle/>
          <a:p>
            <a:pPr marL="81280">
              <a:buFont typeface="Wingdings 2" pitchFamily="18" charset="2"/>
              <a:buChar char="•"/>
              <a:defRPr/>
            </a:pPr>
            <a:r>
              <a:rPr lang="ru-RU" sz="2000" noProof="1" smtClean="0">
                <a:solidFill>
                  <a:srgbClr val="002060"/>
                </a:solidFill>
              </a:rPr>
              <a:t>Повторно к сдаче ГИА по соответствующему учебному предмету в текущем году по решению ГЭК допускаются следующие обучающиеся:</a:t>
            </a:r>
          </a:p>
          <a:p>
            <a:pPr marL="81280">
              <a:buClr>
                <a:srgbClr val="240AE4"/>
              </a:buClr>
              <a:defRPr/>
            </a:pPr>
            <a:r>
              <a:rPr lang="ru-RU" sz="2000" noProof="1" smtClean="0">
                <a:solidFill>
                  <a:srgbClr val="002060"/>
                </a:solidFill>
              </a:rPr>
              <a:t>получившие на ГИА </a:t>
            </a:r>
            <a:r>
              <a:rPr lang="ru-RU" sz="2000" b="1" noProof="1" smtClean="0">
                <a:solidFill>
                  <a:srgbClr val="FF0000"/>
                </a:solidFill>
              </a:rPr>
              <a:t>неудовлетворительный результат </a:t>
            </a:r>
            <a:r>
              <a:rPr lang="ru-RU" sz="2000" noProof="1" smtClean="0">
                <a:solidFill>
                  <a:srgbClr val="002060"/>
                </a:solidFill>
              </a:rPr>
              <a:t>не более чем по двум </a:t>
            </a:r>
            <a:r>
              <a:rPr lang="ru-RU" sz="2000" i="1" noProof="1" smtClean="0">
                <a:solidFill>
                  <a:srgbClr val="002060"/>
                </a:solidFill>
              </a:rPr>
              <a:t>учебным</a:t>
            </a:r>
            <a:r>
              <a:rPr lang="ru-RU" sz="2000" noProof="1" smtClean="0">
                <a:solidFill>
                  <a:srgbClr val="002060"/>
                </a:solidFill>
              </a:rPr>
              <a:t> предметам (из числа обязательных и предметов по выбору)</a:t>
            </a:r>
            <a:r>
              <a:rPr lang="ru-RU" sz="2000" noProof="1" smtClean="0"/>
              <a:t>;</a:t>
            </a:r>
          </a:p>
          <a:p>
            <a:pPr marL="81280">
              <a:buClr>
                <a:srgbClr val="240AE4"/>
              </a:buClr>
              <a:defRPr/>
            </a:pPr>
            <a:r>
              <a:rPr lang="ru-RU" sz="2000" b="1" noProof="1" smtClean="0">
                <a:solidFill>
                  <a:srgbClr val="FF0000"/>
                </a:solidFill>
              </a:rPr>
              <a:t>не явившиеся на экзамены по уважительным причинам </a:t>
            </a:r>
            <a:r>
              <a:rPr lang="ru-RU" sz="2000" noProof="1" smtClean="0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>
              <a:buClr>
                <a:srgbClr val="240AE4"/>
              </a:buClr>
              <a:defRPr/>
            </a:pPr>
            <a:r>
              <a:rPr lang="ru-RU" sz="2000" b="1" noProof="1" smtClean="0">
                <a:solidFill>
                  <a:srgbClr val="FF0000"/>
                </a:solidFill>
              </a:rPr>
              <a:t>не завершившие выполнение экзаменационной работы по уважительным причинам </a:t>
            </a:r>
            <a:r>
              <a:rPr lang="ru-RU" sz="2000" noProof="1" smtClean="0">
                <a:solidFill>
                  <a:srgbClr val="002060"/>
                </a:solidFill>
              </a:rPr>
              <a:t>(болезнь или иные обстоятельства, подтвержденные документально);</a:t>
            </a:r>
          </a:p>
          <a:p>
            <a:pPr marL="81280">
              <a:buClr>
                <a:srgbClr val="240AE4"/>
              </a:buClr>
              <a:defRPr/>
            </a:pPr>
            <a:r>
              <a:rPr lang="ru-RU" sz="2000" b="1" noProof="1" smtClean="0">
                <a:solidFill>
                  <a:srgbClr val="FF0000"/>
                </a:solidFill>
              </a:rPr>
              <a:t>апелляция которых </a:t>
            </a:r>
            <a:r>
              <a:rPr lang="ru-RU" sz="2000" noProof="1" smtClean="0">
                <a:solidFill>
                  <a:srgbClr val="002060"/>
                </a:solidFill>
              </a:rPr>
              <a:t>о нарушении установленного порядка проведения ГИА конфликтной комиссией </a:t>
            </a:r>
            <a:r>
              <a:rPr lang="ru-RU" sz="2000" b="1" noProof="1" smtClean="0">
                <a:solidFill>
                  <a:srgbClr val="FF0000"/>
                </a:solidFill>
              </a:rPr>
              <a:t>была удовлетворена</a:t>
            </a:r>
            <a:r>
              <a:rPr lang="ru-RU" sz="2000" noProof="1" smtClean="0"/>
              <a:t>.</a:t>
            </a:r>
            <a:endParaRPr sz="2400" noProof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92211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К повторной сдаче в основной срок не допускаются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rgbClr val="240AE4"/>
              </a:buClr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</a:rPr>
              <a:t>обучающиеся,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itchFamily="34" charset="0"/>
              </a:rPr>
              <a:t>удаленные с экзамена за нарушение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</a:rPr>
              <a:t>установленного порядка проведения ГИА;</a:t>
            </a:r>
          </a:p>
          <a:p>
            <a:pPr>
              <a:spcBef>
                <a:spcPct val="0"/>
              </a:spcBef>
              <a:buClr>
                <a:srgbClr val="240AE4"/>
              </a:buClr>
              <a:buFont typeface="Wingdings" pitchFamily="2" charset="2"/>
              <a:buChar char="Ø"/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</a:rPr>
              <a:t>обучающиеся,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itchFamily="34" charset="0"/>
              </a:rPr>
              <a:t>результаты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</a:rPr>
              <a:t>которых были </a:t>
            </a:r>
            <a:r>
              <a:rPr lang="ru-RU" altLang="ru-RU" b="1" u="sng" dirty="0" smtClean="0">
                <a:solidFill>
                  <a:srgbClr val="002060"/>
                </a:solidFill>
                <a:latin typeface="Arial" pitchFamily="34" charset="0"/>
              </a:rPr>
              <a:t>аннулированы ГЭК </a:t>
            </a: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</a:rPr>
              <a:t>за нарушение ими установленного порядка проведения ГИА.</a:t>
            </a:r>
            <a:endParaRPr lang="ru-RU" alt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92211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Аппеляция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352928" cy="35283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ГИА предоставляется право подать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форме апелляцию: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ГИА-9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Апелляцию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обучающийся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в день проведения экзамена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соответствующему учебному предмету уполномоченному представителю ГЭК,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покидая ППЭ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896A42A-AFD6-41CA-ACDC-89979ADD4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5162554"/>
            <a:ext cx="3015225" cy="16954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Аттестат об основном общем образовании</a:t>
            </a:r>
          </a:p>
        </p:txBody>
      </p:sp>
      <p:sp>
        <p:nvSpPr>
          <p:cNvPr id="8" name="Объект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784600" cy="504056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выдается, если обучающийся сдал 4 экзамена</a:t>
            </a:r>
          </a:p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русскому языку, математике и двум учебным предметам, сдаваемым по выбору, 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</a:t>
            </a:r>
          </a:p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по предметам, не участвующим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ГИА, - это годовые отметки по предмету.</a:t>
            </a:r>
          </a:p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по музыке, изо, технологии, ОДНКНР – годовые отметки за последний год обучения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4"/>
          <p:cNvGraphicFramePr>
            <a:graphicFrameLocks/>
          </p:cNvGraphicFramePr>
          <p:nvPr/>
        </p:nvGraphicFramePr>
        <p:xfrm>
          <a:off x="4139952" y="1412776"/>
          <a:ext cx="4536504" cy="504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870"/>
                <a:gridCol w="993382"/>
                <a:gridCol w="1134126"/>
                <a:gridCol w="113412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Годовая отметка за 9 класс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Экзамен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Итоговая отметка в аттестат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99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57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сдавался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01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01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(математика)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(математика)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01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15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Музыка, технология, изо, ОДНКНР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последний год изучения)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сдавался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725144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Оценивается по системе «зачет»/ «незачет»</a:t>
            </a:r>
          </a:p>
          <a:p>
            <a:endParaRPr lang="ru-RU" sz="2000" dirty="0" smtClean="0"/>
          </a:p>
          <a:p>
            <a:r>
              <a:rPr lang="ru-RU" sz="2000" dirty="0" smtClean="0"/>
              <a:t>Наличие результата «зачет» за итоговое собеседование является одним из условий допуска к ГИА-9</a:t>
            </a:r>
            <a:endParaRPr lang="ru-RU" sz="2000" dirty="0"/>
          </a:p>
        </p:txBody>
      </p:sp>
      <p:pic>
        <p:nvPicPr>
          <p:cNvPr id="4" name="Picture 2" descr="ÐÐ°ÑÑÐ¸Ð½ÐºÐ¸ Ð¿Ð¾ Ð·Ð°Ð¿ÑÐ¾ÑÑ Ð·Ð°ÑÐµÑ Ð½ÐµÐ·Ð°ÑÐµ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743200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476672"/>
            <a:ext cx="6172200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/>
              <a:t>Проведение итогового собеседования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направлено на проверку коммуникативной компетенции обучающихся 9 классов — умения создавать монологические высказывания на разные темы, принимать участие в диалоге, выразительно читать текст вслух, пересказывать текст с привлечением дополнительной информации.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Проведение итогового собеседования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На выполнение работы каждому участнику отводится в среднем 15 минут.</a:t>
            </a:r>
          </a:p>
          <a:p>
            <a:pPr lvl="0"/>
            <a:r>
              <a:rPr lang="ru-RU" dirty="0" smtClean="0"/>
              <a:t>Допуск обучающихся на собеседование осуществляется при наличии паспорта</a:t>
            </a:r>
          </a:p>
          <a:p>
            <a:pPr lvl="0"/>
            <a:r>
              <a:rPr lang="ru-RU" dirty="0" smtClean="0"/>
              <a:t>Итоговое собеседование обучающихся проводится в школе.</a:t>
            </a:r>
          </a:p>
          <a:p>
            <a:pPr lvl="0"/>
            <a:r>
              <a:rPr lang="ru-RU" dirty="0" smtClean="0"/>
              <a:t>Начало проведения – 9:00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800"/>
            <a:ext cx="19536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4437112"/>
            <a:ext cx="471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Итоговое собеседование проходит в аудиториях проведения с оборудованным рабочим местом (компьютер, микрофон) для осуществления аудиозаписи ответов участников итогового собеседования</a:t>
            </a:r>
            <a:endParaRPr lang="ru-RU" dirty="0"/>
          </a:p>
        </p:txBody>
      </p:sp>
      <p:pic>
        <p:nvPicPr>
          <p:cNvPr id="7" name="Picture 4" descr="ÐÐ°ÑÑÐ¸Ð½ÐºÐ¸ Ð¿Ð¾ Ð·Ð°Ð¿ÑÐ¾ÑÑ ÐºÐ¾Ð¼Ð¿ÑÑÑÐµÑ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57192"/>
            <a:ext cx="2664296" cy="149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¼Ð¸ÐºÑÐ¾Ñ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1521440" cy="152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Проведение итогового собеседования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632848" cy="253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1830387" cy="21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4869160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Лица, допустившие нарушение устанавливаемого порядка проведения собеседования, удаляются с экзамена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55679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Проведение итогового собеседования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3"/>
            <a:ext cx="5688632" cy="487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0152" y="1124744"/>
            <a:ext cx="2808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Оценка выполнения заданий итогового собеседования осуществляется  экспертом непосредственно в процессе ответа участника по специально разработанным критериям по системе «зачет/незачет»</a:t>
            </a:r>
          </a:p>
          <a:p>
            <a:endParaRPr lang="ru-RU" dirty="0" smtClean="0"/>
          </a:p>
          <a:p>
            <a:r>
              <a:rPr lang="ru-RU" dirty="0" smtClean="0"/>
              <a:t>Зачёт выставляется участникам, набравшим не менее 10 баллов.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6093296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Пробное собеседование по русскому языку – 24 января</a:t>
            </a:r>
            <a:endParaRPr lang="ru-RU" b="1" dirty="0"/>
          </a:p>
        </p:txBody>
      </p:sp>
      <p:pic>
        <p:nvPicPr>
          <p:cNvPr id="1026" name="Picture 2" descr="C:\Users\Завуч\Desktop\stock-photo-exclamation-point-exclamation-mark-d-red-man-idea-pose-idea-gesture-rendering-illustration-654671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7" y="5651647"/>
            <a:ext cx="1130956" cy="1206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Информационные источники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7848872" cy="208823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https://fipi.ru/ege/videokonsultatsii-razrabotchikov-kim-yege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https://4ege.ru/novosti-ege/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http://obrnadzor.gov.ru/gia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988" y="3789040"/>
            <a:ext cx="5392476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912768" cy="122413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</a:rPr>
              <a:t>Государственная Итоговая Аттестация</a:t>
            </a:r>
            <a:endParaRPr lang="ru-RU" altLang="ru-RU" sz="3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988840"/>
            <a:ext cx="6172200" cy="40324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УЧАСТНИКИ ГИА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altLang="ru-RU" sz="28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600" b="1" dirty="0" smtClean="0">
                <a:solidFill>
                  <a:srgbClr val="002060"/>
                </a:solidFill>
              </a:rPr>
              <a:t>К государственной итоговой аттестации допускаются  обучающиеся </a:t>
            </a:r>
            <a:r>
              <a:rPr lang="en-US" altLang="ru-RU" sz="2600" b="1" dirty="0" smtClean="0">
                <a:solidFill>
                  <a:srgbClr val="002060"/>
                </a:solidFill>
              </a:rPr>
              <a:t>IX</a:t>
            </a:r>
            <a:r>
              <a:rPr lang="ru-RU" altLang="ru-RU" sz="2600" b="1" dirty="0" smtClean="0">
                <a:solidFill>
                  <a:srgbClr val="002060"/>
                </a:solidFill>
              </a:rPr>
              <a:t> классов,  </a:t>
            </a:r>
          </a:p>
          <a:p>
            <a:pPr lvl="1">
              <a:buFont typeface="Arial" pitchFamily="34" charset="0"/>
              <a:buNone/>
            </a:pPr>
            <a:r>
              <a:rPr lang="ru-RU" altLang="ru-RU" sz="2600" b="1" i="1" dirty="0" smtClean="0">
                <a:solidFill>
                  <a:srgbClr val="FF0000"/>
                </a:solidFill>
              </a:rPr>
              <a:t>не имеющие академической задолженности</a:t>
            </a:r>
            <a:r>
              <a:rPr lang="ru-RU" altLang="ru-RU" sz="2600" b="1" i="1" dirty="0" smtClean="0">
                <a:solidFill>
                  <a:srgbClr val="002060"/>
                </a:solidFill>
              </a:rPr>
              <a:t> (имеющие годовые отметки по  всем учебным предметам учебного плана общеобразовательного учреждения</a:t>
            </a:r>
            <a:r>
              <a:rPr lang="ru-RU" altLang="ru-RU" sz="2600" b="1" i="1" u="sng" dirty="0" smtClean="0">
                <a:solidFill>
                  <a:srgbClr val="002060"/>
                </a:solidFill>
              </a:rPr>
              <a:t> за все года обучения и за </a:t>
            </a:r>
            <a:r>
              <a:rPr lang="en-US" altLang="ru-RU" sz="2600" b="1" i="1" u="sng" dirty="0" smtClean="0">
                <a:solidFill>
                  <a:srgbClr val="002060"/>
                </a:solidFill>
              </a:rPr>
              <a:t>IX</a:t>
            </a:r>
            <a:r>
              <a:rPr lang="ru-RU" altLang="ru-RU" sz="2600" b="1" i="1" u="sng" dirty="0" smtClean="0">
                <a:solidFill>
                  <a:srgbClr val="002060"/>
                </a:solidFill>
              </a:rPr>
              <a:t> класс не ниже удовлетворительных</a:t>
            </a:r>
            <a:r>
              <a:rPr lang="ru-RU" altLang="ru-RU" sz="2600" b="1" i="1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Font typeface="Arial" pitchFamily="34" charset="0"/>
              <a:buNone/>
            </a:pPr>
            <a:r>
              <a:rPr lang="ru-RU" altLang="zh-CN" sz="2600" b="1" i="1" dirty="0" smtClean="0">
                <a:solidFill>
                  <a:srgbClr val="FF0000"/>
                </a:solidFill>
                <a:cs typeface="华文中宋"/>
              </a:rPr>
              <a:t>и получившие «зачет» на итоговом собеседовании по русскому языку</a:t>
            </a:r>
            <a:endParaRPr lang="ru-RU" b="1" dirty="0" smtClean="0"/>
          </a:p>
          <a:p>
            <a:pPr marL="457200" indent="-457200" algn="just">
              <a:buNone/>
              <a:defRPr/>
            </a:pPr>
            <a:endParaRPr lang="ru-RU" b="1" dirty="0" smtClean="0"/>
          </a:p>
          <a:p>
            <a:pPr marL="457200" indent="-457200" algn="just"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491</TotalTime>
  <Words>2576</Words>
  <Application>Microsoft Office PowerPoint</Application>
  <PresentationFormat>Экран (4:3)</PresentationFormat>
  <Paragraphs>976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Государственная Итоговая Аттестация 2022- 2023 учебный год</vt:lpstr>
      <vt:lpstr>Итоговое собеседование  2022- 2023 учебный год</vt:lpstr>
      <vt:lpstr>Слайд 3</vt:lpstr>
      <vt:lpstr>Проведение итогового собеседования</vt:lpstr>
      <vt:lpstr>Проведение итогового собеседования</vt:lpstr>
      <vt:lpstr>Проведение итогового собеседования</vt:lpstr>
      <vt:lpstr>Информационные источники </vt:lpstr>
      <vt:lpstr>Государственная Итоговая Аттестация</vt:lpstr>
      <vt:lpstr>УЧАСТНИКИ ГИА</vt:lpstr>
      <vt:lpstr>ФОРМЫ ГИА</vt:lpstr>
      <vt:lpstr>ФОРМЫ ГИА</vt:lpstr>
      <vt:lpstr>Как выбрать предметы для сдачи экзамена</vt:lpstr>
      <vt:lpstr>Как выбрать предметы для сдачи экзамена</vt:lpstr>
      <vt:lpstr>Предметы по выбору  (1 корпус)</vt:lpstr>
      <vt:lpstr>Предметы по выбору  (2 корпус)</vt:lpstr>
      <vt:lpstr>Профильные классы  </vt:lpstr>
      <vt:lpstr>Профильные классы  (универсальный)</vt:lpstr>
      <vt:lpstr>Профильные классы  (социально-экономический)</vt:lpstr>
      <vt:lpstr>Профильные классы  (естественно-научный)</vt:lpstr>
      <vt:lpstr>Профильные классы  (технологический)</vt:lpstr>
      <vt:lpstr>Изменения КИМ</vt:lpstr>
      <vt:lpstr>Расписание экзаменов </vt:lpstr>
      <vt:lpstr>Продолжительность экзаменов</vt:lpstr>
      <vt:lpstr>Правила и процедура проведения ГИА</vt:lpstr>
      <vt:lpstr>Действия в ППЭ во время экзамена</vt:lpstr>
      <vt:lpstr>Повторная пересдача</vt:lpstr>
      <vt:lpstr>К повторной сдаче в основной срок не допускаются</vt:lpstr>
      <vt:lpstr>Аппеляция</vt:lpstr>
      <vt:lpstr>Аттестат об основном общем образовании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2023</dc:title>
  <dc:creator>Admin!</dc:creator>
  <cp:lastModifiedBy>Завуч</cp:lastModifiedBy>
  <cp:revision>71</cp:revision>
  <dcterms:created xsi:type="dcterms:W3CDTF">2022-08-14T12:35:43Z</dcterms:created>
  <dcterms:modified xsi:type="dcterms:W3CDTF">2023-01-11T12:32:22Z</dcterms:modified>
</cp:coreProperties>
</file>