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  <p:sldMasterId id="2147483661" r:id="rId5"/>
    <p:sldMasterId id="2147483662" r:id="rId6"/>
    <p:sldMasterId id="2147483663" r:id="rId7"/>
    <p:sldMasterId id="2147483664" r:id="rId8"/>
    <p:sldMasterId id="2147483665" r:id="rId9"/>
    <p:sldMasterId id="2147483666" r:id="rId10"/>
    <p:sldMasterId id="2147483667" r:id="rId11"/>
    <p:sldMasterId id="2147483668" r:id="rId12"/>
    <p:sldMasterId id="2147483669" r:id="rId13"/>
    <p:sldMasterId id="2147483670" r:id="rId14"/>
    <p:sldMasterId id="2147483671" r:id="rId15"/>
    <p:sldMasterId id="2147483672" r:id="rId16"/>
  </p:sldMasterIdLst>
  <p:notesMasterIdLst>
    <p:notesMasterId r:id="rId17"/>
  </p:notesMasterIdLst>
  <p:sldIdLst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3.xml"/><Relationship Id="rId22" Type="http://schemas.openxmlformats.org/officeDocument/2006/relationships/slide" Target="slides/slide5.xml"/><Relationship Id="rId21" Type="http://schemas.openxmlformats.org/officeDocument/2006/relationships/slide" Target="slides/slide4.xml"/><Relationship Id="rId24" Type="http://schemas.openxmlformats.org/officeDocument/2006/relationships/slide" Target="slides/slide7.xml"/><Relationship Id="rId23" Type="http://schemas.openxmlformats.org/officeDocument/2006/relationships/slide" Target="slides/slide6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9.xml"/><Relationship Id="rId25" Type="http://schemas.openxmlformats.org/officeDocument/2006/relationships/slide" Target="slides/slide8.xml"/><Relationship Id="rId28" Type="http://schemas.openxmlformats.org/officeDocument/2006/relationships/slide" Target="slides/slide11.xml"/><Relationship Id="rId27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0" Type="http://schemas.openxmlformats.org/officeDocument/2006/relationships/slide" Target="slides/slide13.xml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slideMaster" Target="slideMasters/slideMaster10.xml"/><Relationship Id="rId12" Type="http://schemas.openxmlformats.org/officeDocument/2006/relationships/slideMaster" Target="slideMasters/slideMaster9.xml"/><Relationship Id="rId15" Type="http://schemas.openxmlformats.org/officeDocument/2006/relationships/slideMaster" Target="slideMasters/slideMaster12.xml"/><Relationship Id="rId14" Type="http://schemas.openxmlformats.org/officeDocument/2006/relationships/slideMaster" Target="slideMasters/slideMaster11.xml"/><Relationship Id="rId17" Type="http://schemas.openxmlformats.org/officeDocument/2006/relationships/notesMaster" Target="notesMasters/notesMaster1.xml"/><Relationship Id="rId16" Type="http://schemas.openxmlformats.org/officeDocument/2006/relationships/slideMaster" Target="slideMasters/slideMaster13.xml"/><Relationship Id="rId19" Type="http://schemas.openxmlformats.org/officeDocument/2006/relationships/slide" Target="slides/slide2.xml"/><Relationship Id="rId1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95" name="Google Shape;5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665" name="Google Shape;66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1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612" name="Google Shape;6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"/>
          <p:cNvSpPr txBox="1"/>
          <p:nvPr>
            <p:ph type="ctrTitle"/>
          </p:nvPr>
        </p:nvSpPr>
        <p:spPr>
          <a:xfrm>
            <a:off x="315913" y="466725"/>
            <a:ext cx="67818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"/>
          <p:cNvSpPr txBox="1"/>
          <p:nvPr>
            <p:ph idx="1" type="subTitle"/>
          </p:nvPr>
        </p:nvSpPr>
        <p:spPr>
          <a:xfrm>
            <a:off x="849313" y="3049588"/>
            <a:ext cx="62484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None/>
              <a:defRPr sz="3200"/>
            </a:lvl1pPr>
            <a:lvl2pPr lvl="1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52" name="Google Shape;52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21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8" name="Google Shape;498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99" name="Google Shape;499;p21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500" name="Google Shape;500;p2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1" name="Google Shape;501;p2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2" name="Google Shape;502;p2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23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4" name="Google Shape;544;p23"/>
          <p:cNvSpPr txBox="1"/>
          <p:nvPr>
            <p:ph idx="1" type="body"/>
          </p:nvPr>
        </p:nvSpPr>
        <p:spPr>
          <a:xfrm rot="5400000">
            <a:off x="2366100" y="-189638"/>
            <a:ext cx="4411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indent="-308610" lvl="1" marL="9144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14325" lvl="3" marL="1828800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indent="-320039" lvl="4" marL="22860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545" name="Google Shape;545;p2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6" name="Google Shape;546;p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7" name="Google Shape;547;p2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25"/>
          <p:cNvSpPr txBox="1"/>
          <p:nvPr>
            <p:ph type="title"/>
          </p:nvPr>
        </p:nvSpPr>
        <p:spPr>
          <a:xfrm rot="5400000">
            <a:off x="4653750" y="2097888"/>
            <a:ext cx="600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9" name="Google Shape;589;p25"/>
          <p:cNvSpPr txBox="1"/>
          <p:nvPr>
            <p:ph idx="1" type="body"/>
          </p:nvPr>
        </p:nvSpPr>
        <p:spPr>
          <a:xfrm rot="5400000">
            <a:off x="462750" y="116688"/>
            <a:ext cx="600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indent="-308610" lvl="1" marL="9144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14325" lvl="3" marL="1828800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indent="-320039" lvl="4" marL="22860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590" name="Google Shape;590;p2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1" name="Google Shape;591;p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2" name="Google Shape;592;p2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текст над объектом" type="txOverObj">
  <p:cSld name="TEXT_OVER_OBJEC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 txBox="1"/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"/>
          <p:cNvSpPr txBox="1"/>
          <p:nvPr>
            <p:ph idx="1" type="body"/>
          </p:nvPr>
        </p:nvSpPr>
        <p:spPr>
          <a:xfrm>
            <a:off x="457200" y="1719263"/>
            <a:ext cx="8229600" cy="21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indent="-308610" lvl="1" marL="9144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14325" lvl="3" marL="1828800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indent="-320039" lvl="4" marL="22860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97" name="Google Shape;97;p4"/>
          <p:cNvSpPr txBox="1"/>
          <p:nvPr>
            <p:ph idx="2" type="body"/>
          </p:nvPr>
        </p:nvSpPr>
        <p:spPr>
          <a:xfrm>
            <a:off x="457200" y="4000500"/>
            <a:ext cx="8229600" cy="2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indent="-308610" lvl="1" marL="9144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14325" lvl="3" marL="1828800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indent="-320039" lvl="4" marL="22860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98" name="Google Shape;98;p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8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1pPr>
            <a:lvl2pPr indent="-308610" lvl="1" marL="9144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14325" lvl="3" marL="1828800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4pPr>
            <a:lvl5pPr indent="-320039" lvl="4" marL="22860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indent="-320040" lvl="7" marL="3657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indent="-320040" lvl="8" marL="41148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/>
        </p:txBody>
      </p:sp>
      <p:sp>
        <p:nvSpPr>
          <p:cNvPr id="186" name="Google Shape;186;p8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9pPr>
          </a:lstStyle>
          <a:p/>
        </p:txBody>
      </p:sp>
      <p:sp>
        <p:nvSpPr>
          <p:cNvPr id="270" name="Google Shape;270;p1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1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3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4" name="Google Shape;314;p13"/>
          <p:cNvSpPr txBox="1"/>
          <p:nvPr>
            <p:ph idx="1" type="body"/>
          </p:nvPr>
        </p:nvSpPr>
        <p:spPr>
          <a:xfrm>
            <a:off x="457200" y="1719263"/>
            <a:ext cx="4038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rtl="0" algn="l">
              <a:spcBef>
                <a:spcPts val="560"/>
              </a:spcBef>
              <a:spcAft>
                <a:spcPts val="0"/>
              </a:spcAft>
              <a:buSzPts val="1960"/>
              <a:buChar char="●"/>
              <a:defRPr sz="2800"/>
            </a:lvl1pPr>
            <a:lvl2pPr indent="-335280" lvl="1" marL="914400" rtl="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4325" lvl="3" marL="1828800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4pPr>
            <a:lvl5pPr indent="-320039" lvl="4" marL="22860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indent="-320040" lvl="7" marL="3657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indent="-320040" lvl="8" marL="41148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/>
        </p:txBody>
      </p:sp>
      <p:sp>
        <p:nvSpPr>
          <p:cNvPr id="315" name="Google Shape;315;p13"/>
          <p:cNvSpPr txBox="1"/>
          <p:nvPr>
            <p:ph idx="2" type="body"/>
          </p:nvPr>
        </p:nvSpPr>
        <p:spPr>
          <a:xfrm>
            <a:off x="4648200" y="1719263"/>
            <a:ext cx="4038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rtl="0" algn="l">
              <a:spcBef>
                <a:spcPts val="560"/>
              </a:spcBef>
              <a:spcAft>
                <a:spcPts val="0"/>
              </a:spcAft>
              <a:buSzPts val="1960"/>
              <a:buChar char="●"/>
              <a:defRPr sz="2800"/>
            </a:lvl1pPr>
            <a:lvl2pPr indent="-335280" lvl="1" marL="914400" rtl="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4325" lvl="3" marL="1828800" rtl="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4pPr>
            <a:lvl5pPr indent="-320039" lvl="4" marL="22860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7pPr>
            <a:lvl8pPr indent="-320040" lvl="7" marL="36576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8pPr>
            <a:lvl9pPr indent="-320040" lvl="8" marL="4114800" rtl="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/>
            </a:lvl9pPr>
          </a:lstStyle>
          <a:p/>
        </p:txBody>
      </p:sp>
      <p:sp>
        <p:nvSpPr>
          <p:cNvPr id="316" name="Google Shape;316;p1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8" name="Google Shape;318;p1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0" name="Google Shape;360;p15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361" name="Google Shape;361;p15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rtl="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1pPr>
            <a:lvl2pPr indent="-317500" lvl="1" marL="914400" rtl="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304800" lvl="3" marL="1828800" rtl="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4pPr>
            <a:lvl5pPr indent="-309879" lvl="4" marL="22860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indent="-309879" lvl="5" marL="27432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indent="-309879" lvl="6" marL="32004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indent="-309879" lvl="7" marL="36576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indent="-309879" lvl="8" marL="41148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/>
        </p:txBody>
      </p:sp>
      <p:sp>
        <p:nvSpPr>
          <p:cNvPr id="362" name="Google Shape;362;p15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363" name="Google Shape;363;p15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rtl="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1pPr>
            <a:lvl2pPr indent="-317500" lvl="1" marL="914400" rtl="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304800" lvl="3" marL="1828800" rtl="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4pPr>
            <a:lvl5pPr indent="-309879" lvl="4" marL="22860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5pPr>
            <a:lvl6pPr indent="-309879" lvl="5" marL="27432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6pPr>
            <a:lvl7pPr indent="-309879" lvl="6" marL="32004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7pPr>
            <a:lvl8pPr indent="-309879" lvl="7" marL="36576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8pPr>
            <a:lvl9pPr indent="-309879" lvl="8" marL="4114800" rtl="0" algn="l">
              <a:spcBef>
                <a:spcPts val="320"/>
              </a:spcBef>
              <a:spcAft>
                <a:spcPts val="0"/>
              </a:spcAft>
              <a:buSzPts val="1280"/>
              <a:buChar char="▪"/>
              <a:defRPr sz="1600"/>
            </a:lvl9pPr>
          </a:lstStyle>
          <a:p/>
        </p:txBody>
      </p:sp>
      <p:sp>
        <p:nvSpPr>
          <p:cNvPr id="364" name="Google Shape;364;p1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5" name="Google Shape;365;p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6" name="Google Shape;366;p1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7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8" name="Google Shape;408;p17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9" name="Google Shape;409;p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19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2" name="Google Shape;452;p19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rtl="0" algn="l">
              <a:spcBef>
                <a:spcPts val="640"/>
              </a:spcBef>
              <a:spcAft>
                <a:spcPts val="0"/>
              </a:spcAft>
              <a:buSzPts val="2240"/>
              <a:buChar char="●"/>
              <a:defRPr sz="3200"/>
            </a:lvl1pPr>
            <a:lvl2pPr indent="-353060" lvl="1" marL="914400" rtl="0" algn="l">
              <a:spcBef>
                <a:spcPts val="560"/>
              </a:spcBef>
              <a:spcAft>
                <a:spcPts val="0"/>
              </a:spcAft>
              <a:buSzPts val="1960"/>
              <a:buChar char="●"/>
              <a:defRPr sz="2800"/>
            </a:lvl2pPr>
            <a:lvl3pPr indent="-335280" lvl="2" marL="1371600" rtl="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3pPr>
            <a:lvl4pPr indent="-323850" lvl="3" marL="1828800" rtl="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4pPr>
            <a:lvl5pPr indent="-330200" lvl="4" marL="22860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5pPr>
            <a:lvl6pPr indent="-330200" lvl="5" marL="27432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6pPr>
            <a:lvl7pPr indent="-330200" lvl="6" marL="32004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7pPr>
            <a:lvl8pPr indent="-330200" lvl="7" marL="36576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8pPr>
            <a:lvl9pPr indent="-330200" lvl="8" marL="41148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/>
            </a:lvl9pPr>
          </a:lstStyle>
          <a:p/>
        </p:txBody>
      </p:sp>
      <p:sp>
        <p:nvSpPr>
          <p:cNvPr id="453" name="Google Shape;453;p19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454" name="Google Shape;454;p19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5" name="Google Shape;455;p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6" name="Google Shape;456;p1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4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8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7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0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6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9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5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12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"/>
          <p:cNvCxnSpPr/>
          <p:nvPr/>
        </p:nvCxnSpPr>
        <p:spPr>
          <a:xfrm>
            <a:off x="7315200" y="1066800"/>
            <a:ext cx="0" cy="449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11" name="Google Shape;11;p1"/>
          <p:cNvGrpSpPr/>
          <p:nvPr/>
        </p:nvGrpSpPr>
        <p:grpSpPr>
          <a:xfrm>
            <a:off x="7493000" y="2992437"/>
            <a:ext cx="1136650" cy="1987550"/>
            <a:chOff x="4704" y="1885"/>
            <a:chExt cx="716" cy="1252"/>
          </a:xfrm>
        </p:grpSpPr>
        <p:sp>
          <p:nvSpPr>
            <p:cNvPr id="12" name="Google Shape;12;p1"/>
            <p:cNvSpPr/>
            <p:nvPr/>
          </p:nvSpPr>
          <p:spPr>
            <a:xfrm>
              <a:off x="4704" y="1885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4883" y="1885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5062" y="1885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4704" y="206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4883" y="206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5062" y="206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5241" y="206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4704" y="2243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4883" y="2243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5062" y="2243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5241" y="2243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5420" y="2243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4704" y="2421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4883" y="2421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5062" y="2421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5241" y="2421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4704" y="260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4883" y="260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5062" y="260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5241" y="260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420" y="260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4704" y="2779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4883" y="2779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062" y="2779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5241" y="2779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704" y="295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4883" y="295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5062" y="295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5241" y="295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4883" y="3137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5241" y="3137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43" name="Google Shape;43;p1"/>
          <p:cNvCxnSpPr/>
          <p:nvPr/>
        </p:nvCxnSpPr>
        <p:spPr>
          <a:xfrm>
            <a:off x="304800" y="28194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4" name="Google Shape;44;p1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2" name="Google Shape;412;p18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413" name="Google Shape;413;p18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414" name="Google Shape;414;p18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8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8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8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8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8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8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8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8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8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5" name="Google Shape;445;p18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6" name="Google Shape;446;p18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7" name="Google Shape;447;p18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8" name="Google Shape;448;p1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9" name="Google Shape;449;p1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8" name="Google Shape;458;p20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459" name="Google Shape;459;p20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460" name="Google Shape;460;p20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20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20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20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20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20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20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20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20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20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20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20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20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20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20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20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20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20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20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20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20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20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20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1" name="Google Shape;491;p20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2" name="Google Shape;492;p20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3" name="Google Shape;493;p20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4" name="Google Shape;494;p2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5" name="Google Shape;495;p2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4" name="Google Shape;504;p22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505" name="Google Shape;505;p22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506" name="Google Shape;506;p22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22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22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22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22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22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22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22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22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22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22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22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22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22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22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22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22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22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22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22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22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22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22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22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22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22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22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22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22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22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22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22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8" name="Google Shape;538;p22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9" name="Google Shape;539;p2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0" name="Google Shape;540;p2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1" name="Google Shape;541;p2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9" name="Google Shape;549;p24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550" name="Google Shape;550;p24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551" name="Google Shape;551;p24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2" name="Google Shape;582;p24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3" name="Google Shape;583;p24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4" name="Google Shape;584;p2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5" name="Google Shape;585;p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6" name="Google Shape;586;p2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3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57" name="Google Shape;57;p3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58" name="Google Shape;58;p3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3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3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5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103" name="Google Shape;103;p5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104" name="Google Shape;104;p5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" name="Google Shape;135;p5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Google Shape;136;p5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Google Shape;137;p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Google Shape;145;p7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146" name="Google Shape;146;p7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147" name="Google Shape;147;p7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7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8" name="Google Shape;178;p7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9" name="Google Shape;179;p7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0" name="Google Shape;180;p7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1" name="Google Shape;181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Google Shape;182;p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Google Shape;190;p9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91" name="Google Shape;191;p9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2" name="Google Shape;192;p9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3" name="Google Shape;193;p9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Google Shape;194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Google Shape;195;p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grpSp>
        <p:nvGrpSpPr>
          <p:cNvPr id="196" name="Google Shape;196;p9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197" name="Google Shape;197;p9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9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9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9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9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9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9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/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Google Shape;229;p10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230" name="Google Shape;230;p10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231" name="Google Shape;231;p10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0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0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0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0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0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0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2" name="Google Shape;262;p10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3" name="Google Shape;263;p10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4" name="Google Shape;264;p10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5" name="Google Shape;265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6" name="Google Shape;266;p1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4" name="Google Shape;274;p12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275" name="Google Shape;275;p12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276" name="Google Shape;276;p12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2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2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2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2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2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2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2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2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2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2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2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2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2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2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2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2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2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2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2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2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2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2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2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2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2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2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2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2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7" name="Google Shape;307;p12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8" name="Google Shape;308;p12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9" name="Google Shape;309;p1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0" name="Google Shape;310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1" name="Google Shape;311;p1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0" name="Google Shape;320;p14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321" name="Google Shape;321;p14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322" name="Google Shape;322;p14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4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4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4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4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4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4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4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4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4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4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4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4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3" name="Google Shape;353;p14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4" name="Google Shape;354;p14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5" name="Google Shape;355;p1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6" name="Google Shape;356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7" name="Google Shape;357;p1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Google Shape;368;p16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369" name="Google Shape;369;p16"/>
          <p:cNvGrpSpPr/>
          <p:nvPr/>
        </p:nvGrpSpPr>
        <p:grpSpPr>
          <a:xfrm>
            <a:off x="8153400" y="152400"/>
            <a:ext cx="672137" cy="1175456"/>
            <a:chOff x="5136" y="960"/>
            <a:chExt cx="448" cy="784"/>
          </a:xfrm>
        </p:grpSpPr>
        <p:sp>
          <p:nvSpPr>
            <p:cNvPr id="370" name="Google Shape;370;p16"/>
            <p:cNvSpPr/>
            <p:nvPr/>
          </p:nvSpPr>
          <p:spPr>
            <a:xfrm>
              <a:off x="5136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6"/>
            <p:cNvSpPr/>
            <p:nvPr/>
          </p:nvSpPr>
          <p:spPr>
            <a:xfrm>
              <a:off x="5248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6"/>
            <p:cNvSpPr/>
            <p:nvPr/>
          </p:nvSpPr>
          <p:spPr>
            <a:xfrm>
              <a:off x="5360" y="960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6"/>
            <p:cNvSpPr/>
            <p:nvPr/>
          </p:nvSpPr>
          <p:spPr>
            <a:xfrm>
              <a:off x="5136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6"/>
            <p:cNvSpPr/>
            <p:nvPr/>
          </p:nvSpPr>
          <p:spPr>
            <a:xfrm>
              <a:off x="5248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6"/>
            <p:cNvSpPr/>
            <p:nvPr/>
          </p:nvSpPr>
          <p:spPr>
            <a:xfrm>
              <a:off x="5360" y="1072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6"/>
            <p:cNvSpPr/>
            <p:nvPr/>
          </p:nvSpPr>
          <p:spPr>
            <a:xfrm>
              <a:off x="5472" y="1072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6"/>
            <p:cNvSpPr/>
            <p:nvPr/>
          </p:nvSpPr>
          <p:spPr>
            <a:xfrm>
              <a:off x="5136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6"/>
            <p:cNvSpPr/>
            <p:nvPr/>
          </p:nvSpPr>
          <p:spPr>
            <a:xfrm>
              <a:off x="5248" y="1184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6"/>
            <p:cNvSpPr/>
            <p:nvPr/>
          </p:nvSpPr>
          <p:spPr>
            <a:xfrm>
              <a:off x="5360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5472" y="1184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5584" y="118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5136" y="1296"/>
              <a:ext cx="0" cy="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6"/>
            <p:cNvSpPr/>
            <p:nvPr/>
          </p:nvSpPr>
          <p:spPr>
            <a:xfrm>
              <a:off x="5248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6"/>
            <p:cNvSpPr/>
            <p:nvPr/>
          </p:nvSpPr>
          <p:spPr>
            <a:xfrm>
              <a:off x="5360" y="1296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6"/>
            <p:cNvSpPr/>
            <p:nvPr/>
          </p:nvSpPr>
          <p:spPr>
            <a:xfrm>
              <a:off x="5472" y="129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6"/>
            <p:cNvSpPr/>
            <p:nvPr/>
          </p:nvSpPr>
          <p:spPr>
            <a:xfrm>
              <a:off x="5136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6"/>
            <p:cNvSpPr/>
            <p:nvPr/>
          </p:nvSpPr>
          <p:spPr>
            <a:xfrm>
              <a:off x="5248" y="1408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6"/>
            <p:cNvSpPr/>
            <p:nvPr/>
          </p:nvSpPr>
          <p:spPr>
            <a:xfrm>
              <a:off x="5360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6"/>
            <p:cNvSpPr/>
            <p:nvPr/>
          </p:nvSpPr>
          <p:spPr>
            <a:xfrm>
              <a:off x="5472" y="1408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6"/>
            <p:cNvSpPr/>
            <p:nvPr/>
          </p:nvSpPr>
          <p:spPr>
            <a:xfrm>
              <a:off x="5584" y="1408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5136" y="1520"/>
              <a:ext cx="0" cy="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5248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6"/>
            <p:cNvSpPr/>
            <p:nvPr/>
          </p:nvSpPr>
          <p:spPr>
            <a:xfrm>
              <a:off x="5360" y="1520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6"/>
            <p:cNvSpPr/>
            <p:nvPr/>
          </p:nvSpPr>
          <p:spPr>
            <a:xfrm>
              <a:off x="5472" y="1520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6"/>
            <p:cNvSpPr/>
            <p:nvPr/>
          </p:nvSpPr>
          <p:spPr>
            <a:xfrm>
              <a:off x="5136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6"/>
            <p:cNvSpPr/>
            <p:nvPr/>
          </p:nvSpPr>
          <p:spPr>
            <a:xfrm>
              <a:off x="5248" y="1632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6"/>
            <p:cNvSpPr/>
            <p:nvPr/>
          </p:nvSpPr>
          <p:spPr>
            <a:xfrm>
              <a:off x="5360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6"/>
            <p:cNvSpPr/>
            <p:nvPr/>
          </p:nvSpPr>
          <p:spPr>
            <a:xfrm>
              <a:off x="5472" y="1632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6"/>
            <p:cNvSpPr/>
            <p:nvPr/>
          </p:nvSpPr>
          <p:spPr>
            <a:xfrm>
              <a:off x="5248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6"/>
            <p:cNvSpPr/>
            <p:nvPr/>
          </p:nvSpPr>
          <p:spPr>
            <a:xfrm>
              <a:off x="5472" y="1744"/>
              <a:ext cx="0" cy="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16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2" name="Google Shape;402;p16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4169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835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3" name="Google Shape;403;p16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4" name="Google Shape;404;p1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5" name="Google Shape;405;p1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26"/>
          <p:cNvSpPr txBox="1"/>
          <p:nvPr>
            <p:ph type="ctrTitle"/>
          </p:nvPr>
        </p:nvSpPr>
        <p:spPr>
          <a:xfrm>
            <a:off x="315912" y="466725"/>
            <a:ext cx="67818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Мнемотехника как один из способов формирования связной речи у детей младшего школьного возраста</a:t>
            </a:r>
            <a:endParaRPr/>
          </a:p>
        </p:txBody>
      </p:sp>
      <p:sp>
        <p:nvSpPr>
          <p:cNvPr id="599" name="Google Shape;599;p26"/>
          <p:cNvSpPr txBox="1"/>
          <p:nvPr>
            <p:ph idx="1" type="subTitle"/>
          </p:nvPr>
        </p:nvSpPr>
        <p:spPr>
          <a:xfrm>
            <a:off x="755650" y="3068637"/>
            <a:ext cx="62484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b="1" i="1" sz="2400" u="none">
              <a:solidFill>
                <a:srgbClr val="850A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t/>
            </a:r>
            <a:endParaRPr b="1" i="1" sz="2400" u="none">
              <a:solidFill>
                <a:srgbClr val="850A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b="1" i="1" lang="en-US" sz="2400" u="none">
                <a:solidFill>
                  <a:srgbClr val="850A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Учитель – логопед 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b="1" i="1" lang="en-US" sz="2400" u="none">
                <a:solidFill>
                  <a:srgbClr val="850A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МАОУ СОШ № 67: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b="0" i="0" lang="en-US" sz="2400" u="none">
                <a:solidFill>
                  <a:srgbClr val="850A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Никитина К.В.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35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Метод мнемотехники: </a:t>
            </a:r>
            <a:endParaRPr/>
          </a:p>
        </p:txBody>
      </p:sp>
      <p:sp>
        <p:nvSpPr>
          <p:cNvPr id="650" name="Google Shape;650;p35"/>
          <p:cNvSpPr txBox="1"/>
          <p:nvPr>
            <p:ph idx="1" type="body"/>
          </p:nvPr>
        </p:nvSpPr>
        <p:spPr>
          <a:xfrm>
            <a:off x="457200" y="1719262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None/>
            </a:pPr>
            <a:r>
              <a:rPr b="0" i="0" lang="en-US" sz="32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Метод мнемотаблиц помогает эффективно воспринимать и воспроизводить полученную информацию. Как показала практика, эта методика значительно облегчает детям поиск и запоминание слов, предложений и текстов.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Мнемотаблицы: являются дидактическим материалом по развитию речи; их можно использовать для пополнения словарного запаса и развития речи; использовать при обучении пересказу и составлению рассказов, заучивании наизусть</a:t>
            </a:r>
            <a:endParaRPr/>
          </a:p>
          <a:p>
            <a:pPr indent="-23622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36"/>
          <p:cNvSpPr txBox="1"/>
          <p:nvPr>
            <p:ph idx="1" type="body"/>
          </p:nvPr>
        </p:nvSpPr>
        <p:spPr>
          <a:xfrm>
            <a:off x="0" y="549275"/>
            <a:ext cx="82296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3200" u="none">
                <a:solidFill>
                  <a:srgbClr val="850AFF"/>
                </a:solidFill>
                <a:latin typeface="Arial"/>
                <a:ea typeface="Arial"/>
                <a:cs typeface="Arial"/>
                <a:sym typeface="Arial"/>
              </a:rPr>
              <a:t>Актуальность выбранной данной темы, заключается в следующем: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b="0" i="0" lang="en-US" sz="32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мнемотехника облегчает детям овладение связной речью;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</a:pPr>
            <a:r>
              <a:rPr b="0" i="0" lang="en-US" sz="32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мнемотехника, как средство облегчения и обобщения информации в полученном опыте. 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37"/>
          <p:cNvSpPr txBox="1"/>
          <p:nvPr>
            <p:ph type="title"/>
          </p:nvPr>
        </p:nvSpPr>
        <p:spPr>
          <a:xfrm>
            <a:off x="457200" y="122237"/>
            <a:ext cx="7543800" cy="394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Мнемотаблицы особенно вызывают интерес при разучивании стихотворений. Суть заключается в следующем: на каждое слово или маленькое словосочетание придумывается картинка (изображение) ; таким образом, все стихотворение зарисовывается схематически. После этого ребенок по памяти, используя графическое изображение, воспроизводит стихотворение целиком. На начальном этапе взрослый предлагает готовую план — схему, а по мере обучения ребенок также активно включается в процесс создания своей схемы. </a:t>
            </a:r>
            <a:br>
              <a:rPr b="1" i="0" lang="en-US" sz="3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661" name="Google Shape;661;p37"/>
          <p:cNvSpPr txBox="1"/>
          <p:nvPr>
            <p:ph idx="1" type="body"/>
          </p:nvPr>
        </p:nvSpPr>
        <p:spPr>
          <a:xfrm>
            <a:off x="457200" y="3500437"/>
            <a:ext cx="8229600" cy="26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rPr b="0" i="0" lang="en-US" sz="16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Ну-ка, в руки снежный ком,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rPr b="0" i="0" lang="en-US" sz="16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Будем строить снежный дом.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rPr b="0" i="0" lang="en-US" sz="16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Мы польем его водой,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rPr b="0" i="0" lang="en-US" sz="16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Будет дом наш ледяной.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rPr b="0" i="0" lang="en-US" sz="16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Ком за комом мы кладем,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rPr b="0" i="0" lang="en-US" sz="16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Вырастает снежный дом. 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rPr b="0" i="0" lang="en-US" sz="16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                           (О. Жук)</a:t>
            </a:r>
            <a:endParaRPr/>
          </a:p>
          <a:p>
            <a:pPr indent="-27178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None/>
            </a:pPr>
            <a:r>
              <a:t/>
            </a:r>
            <a:endParaRPr b="0" i="0" sz="1600" u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3" id="662" name="Google Shape;662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4750" y="3429000"/>
            <a:ext cx="5184774" cy="3014662"/>
          </a:xfrm>
          <a:prstGeom prst="rect">
            <a:avLst/>
          </a:prstGeom>
          <a:noFill/>
          <a:ln cap="flat" cmpd="sng" w="9525">
            <a:solidFill>
              <a:srgbClr val="0D0D0D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38"/>
          <p:cNvSpPr txBox="1"/>
          <p:nvPr>
            <p:ph idx="1" type="subTitle"/>
          </p:nvPr>
        </p:nvSpPr>
        <p:spPr>
          <a:xfrm>
            <a:off x="755650" y="549275"/>
            <a:ext cx="62484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i="0" sz="4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i="0" sz="40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rPr b="1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Спасибо за внимание!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27"/>
          <p:cNvSpPr txBox="1"/>
          <p:nvPr>
            <p:ph idx="1" type="body"/>
          </p:nvPr>
        </p:nvSpPr>
        <p:spPr>
          <a:xfrm>
            <a:off x="468312" y="908050"/>
            <a:ext cx="7200900" cy="56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b="0" i="0" lang="en-US" sz="2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Формирование связной устной речи у детей младшего школьного возраста вызывает трудности в овладении школьной программы. Именно поэтому развитие связной речи – одна из основных задач в системе  занятий по развитию речи. 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28"/>
          <p:cNvSpPr txBox="1"/>
          <p:nvPr/>
        </p:nvSpPr>
        <p:spPr>
          <a:xfrm>
            <a:off x="539750" y="260350"/>
            <a:ext cx="7308900" cy="618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0AFF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850AFF"/>
                </a:solidFill>
                <a:latin typeface="Arial"/>
                <a:ea typeface="Arial"/>
                <a:cs typeface="Arial"/>
                <a:sym typeface="Arial"/>
              </a:rPr>
              <a:t>У детей с недостатками связных высказываний имеются все недостатки комплексного речевого нарушения: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бедный словарь;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• плохое понимание или непонимание значений слов;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• аграмматизм, проявляющийся сложностями согласования слов в предложении, при словообразовании, словоизменении и употреблении предлогов;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• предложения простые, нераспространённые, состоящие из существительных и глаголов; в речи редко встречаются прилагательные, наречия, обозначающие признаки;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• сложности с подбором и использованием в речи синонимов и антонимов. 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9"/>
          <p:cNvSpPr txBox="1"/>
          <p:nvPr/>
        </p:nvSpPr>
        <p:spPr>
          <a:xfrm>
            <a:off x="611187" y="692150"/>
            <a:ext cx="7129500" cy="501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0AFF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850AFF"/>
                </a:solidFill>
                <a:latin typeface="Arial"/>
                <a:ea typeface="Arial"/>
                <a:cs typeface="Arial"/>
                <a:sym typeface="Arial"/>
              </a:rPr>
              <a:t>В связи с этими недостатками связная речь поступающих детей в начальную школу развита крайне слабо: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Пересказы бедны, схематичны, примитивны;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Рассказы по сюжетным картинкам представляют собой перечисление предметов;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Дети не устанавливают причинно – следственные связи в сюжете и взаимоотношения между действующими лицами;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Очень трудно даются таким детям рассказывание по памяти и описательные рассказы;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-в них нет чёткости, последовательности;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-предложения грамматически не оформлены;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-не передают основного смысла;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Помимо этого у детей имеется недостаточно устойчивое внимание, плохая память и очень слабое воображение;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Отсутствие интереса к урокам.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30"/>
          <p:cNvSpPr txBox="1"/>
          <p:nvPr>
            <p:ph idx="1" type="body"/>
          </p:nvPr>
        </p:nvSpPr>
        <p:spPr>
          <a:xfrm>
            <a:off x="468312" y="333375"/>
            <a:ext cx="8280300" cy="53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В начальной школе ребенку приходится решать всё более сложные и разнообразные задачи, требующие выделения и использования связей и отношений между предметами, явлениями, действиями. 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Сейчас – образная, богатая синонимами, дополнениями и описаниями речь у детей младшего школьного возраста, явление очень редкое. В речи детей существует много проблем. 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Все это приводит к трудностям в овладении школьной программы.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31"/>
          <p:cNvSpPr txBox="1"/>
          <p:nvPr>
            <p:ph type="title"/>
          </p:nvPr>
        </p:nvSpPr>
        <p:spPr>
          <a:xfrm>
            <a:off x="4214812" y="122237"/>
            <a:ext cx="3786300" cy="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31"/>
          <p:cNvSpPr txBox="1"/>
          <p:nvPr>
            <p:ph idx="1" type="body"/>
          </p:nvPr>
        </p:nvSpPr>
        <p:spPr>
          <a:xfrm>
            <a:off x="428625" y="428625"/>
            <a:ext cx="8258100" cy="57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r>
              <a:rPr b="0" i="0" lang="en-US" sz="3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Мнемотехника – это система методов и приемов, обеспечивающих эффективное запоминание, сохранение и воспроизведение информации, и развитие речи. Особенность методики в том, что для опосредованного запоминания предлагаются не изображения предметов, а символы. Такие задания значительно облегчают детям поиск и запоминание слов. Устанавливаются причинно-следственные связи в памяти у ребенка. </a:t>
            </a:r>
            <a:endParaRPr/>
          </a:p>
          <a:p>
            <a:pPr indent="-20955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r>
              <a:t/>
            </a:r>
            <a:endParaRPr b="0" i="0" sz="30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32"/>
          <p:cNvSpPr txBox="1"/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900"/>
              <a:buFont typeface="Arial"/>
              <a:buNone/>
            </a:pPr>
            <a:r>
              <a:rPr b="1" i="0" lang="en-US" sz="39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Мнемотехника помогает развивать: </a:t>
            </a:r>
            <a:endParaRPr/>
          </a:p>
        </p:txBody>
      </p:sp>
      <p:sp>
        <p:nvSpPr>
          <p:cNvPr id="632" name="Google Shape;632;p32"/>
          <p:cNvSpPr txBox="1"/>
          <p:nvPr>
            <p:ph idx="1" type="body"/>
          </p:nvPr>
        </p:nvSpPr>
        <p:spPr>
          <a:xfrm>
            <a:off x="457200" y="1857375"/>
            <a:ext cx="8229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r>
              <a:rPr b="0" i="0" lang="en-US" sz="3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- Ассоциативное мышление;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r>
              <a:rPr b="0" i="0" lang="en-US" sz="3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- Зрительную и слуховую память;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r>
              <a:rPr b="0" i="0" lang="en-US" sz="3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- Зрительное и слуховое внимание; воображение.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r>
              <a:rPr b="0" i="0" lang="en-US" sz="2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Эти схемы используются: при заучивании стихов, при пересказах художественной литературы, при обучении составлению рассказов, при отгадывании и загадывании загадок, для обогащения словарного запаса. </a:t>
            </a:r>
            <a:endParaRPr/>
          </a:p>
          <a:p>
            <a:pPr indent="-21844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33"/>
          <p:cNvSpPr txBox="1"/>
          <p:nvPr>
            <p:ph type="title"/>
          </p:nvPr>
        </p:nvSpPr>
        <p:spPr>
          <a:xfrm>
            <a:off x="457200" y="122237"/>
            <a:ext cx="7543800" cy="259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Идея: на каждое слово или словосочетание придумывается картинка, и весь текст зарисовывается схематично. Любой рассказ, сказку, пословицу, стихотворение можно «записать», используя картинки или символьные знаки. Глядя на эти схемы, ребенок воспроизводит полученную информацию. </a:t>
            </a:r>
            <a:br>
              <a:rPr b="1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pic>
        <p:nvPicPr>
          <p:cNvPr id="638" name="Google Shape;638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5994" l="2535" r="7552" t="5134"/>
          <a:stretch/>
        </p:blipFill>
        <p:spPr>
          <a:xfrm>
            <a:off x="1143000" y="2928937"/>
            <a:ext cx="6159600" cy="2643300"/>
          </a:xfrm>
          <a:prstGeom prst="rect">
            <a:avLst/>
          </a:prstGeom>
          <a:noFill/>
          <a:ln cap="flat" cmpd="sng" w="9525">
            <a:solidFill>
              <a:srgbClr val="0D0D0D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34"/>
          <p:cNvSpPr txBox="1"/>
          <p:nvPr>
            <p:ph type="title"/>
          </p:nvPr>
        </p:nvSpPr>
        <p:spPr>
          <a:xfrm>
            <a:off x="571500" y="122237"/>
            <a:ext cx="74295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Овладение приёмами работы с мнемотаблицами значительно сокращает время обучения и одновременно решает следующие задачи: </a:t>
            </a:r>
            <a:br>
              <a:rPr b="1" i="0" lang="en-US" sz="3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644" name="Google Shape;644;p34"/>
          <p:cNvSpPr txBox="1"/>
          <p:nvPr>
            <p:ph idx="1" type="body"/>
          </p:nvPr>
        </p:nvSpPr>
        <p:spPr>
          <a:xfrm>
            <a:off x="428625" y="2214562"/>
            <a:ext cx="8258100" cy="39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основных психических процессов – памяти, внимания, восприятия, мышления;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кодирование информации, то есть, преобразование предметов, образов в абстрактные знаки, символы;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перекодирование информации, то есть, преобразование из абстрактных символов в образы;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b="0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мелкой моторики рук при частичном или полном графическом воспроизведении информации. </a:t>
            </a:r>
            <a:endParaRPr/>
          </a:p>
          <a:p>
            <a:pPr indent="-23622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7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10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5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11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6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2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9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8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3_Сеть">
  <a:themeElements>
    <a:clrScheme name="Сеть 11">
      <a:dk1>
        <a:srgbClr val="000000"/>
      </a:dk1>
      <a:lt1>
        <a:srgbClr val="CCFFCC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E2FFE2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