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8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9144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AAAC-D974-406F-92FD-3C1A2A0BEBFA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2B0B9-71DB-4098-BBE3-B08E1D5FE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Что такое </a:t>
            </a:r>
            <a:r>
              <a:rPr lang="ru-RU" dirty="0" err="1" smtClean="0">
                <a:solidFill>
                  <a:srgbClr val="002060"/>
                </a:solidFill>
              </a:rPr>
              <a:t>дисграфия</a:t>
            </a:r>
            <a:r>
              <a:rPr lang="ru-RU" dirty="0" smtClean="0">
                <a:solidFill>
                  <a:srgbClr val="002060"/>
                </a:solidFill>
              </a:rPr>
              <a:t>!?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(</a:t>
            </a:r>
            <a:r>
              <a:rPr lang="ru-RU" sz="3600" dirty="0" err="1" smtClean="0">
                <a:solidFill>
                  <a:srgbClr val="002060"/>
                </a:solidFill>
              </a:rPr>
              <a:t>Спецефические</a:t>
            </a:r>
            <a:r>
              <a:rPr lang="ru-RU" sz="3600" dirty="0" smtClean="0">
                <a:solidFill>
                  <a:srgbClr val="002060"/>
                </a:solidFill>
              </a:rPr>
              <a:t> ошибки у младших школьников)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3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3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логопед </a:t>
            </a:r>
          </a:p>
          <a:p>
            <a:pPr>
              <a:defRPr/>
            </a:pPr>
            <a:r>
              <a:rPr lang="ru-RU" sz="3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МАОУ </a:t>
            </a:r>
            <a:r>
              <a:rPr lang="ru-RU" sz="3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СОШ № 67:</a:t>
            </a:r>
          </a:p>
          <a:p>
            <a:pPr>
              <a:defRPr/>
            </a:pPr>
            <a:r>
              <a:rPr lang="ru-RU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Никитина </a:t>
            </a:r>
            <a:r>
              <a:rPr lang="ru-RU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К.В</a:t>
            </a:r>
            <a:endParaRPr lang="ru-RU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35745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У ребенка нет шанса сделать тест, который он не может прочитать, а видит </a:t>
            </a:r>
            <a:r>
              <a:rPr lang="ru-RU" sz="3600" dirty="0" smtClean="0">
                <a:solidFill>
                  <a:srgbClr val="002060"/>
                </a:solidFill>
              </a:rPr>
              <a:t>как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C:\Users\Кристина\Pictures\DEBDD87240B6A085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753379"/>
            <a:ext cx="2133572" cy="203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Зачем дошкольнику сказка про       «Репку»?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 Именно </a:t>
            </a:r>
            <a:r>
              <a:rPr lang="ru-RU" sz="4400" dirty="0" smtClean="0">
                <a:solidFill>
                  <a:srgbClr val="002060"/>
                </a:solidFill>
              </a:rPr>
              <a:t>поэтому в дошкольном возрасте рекомендуется читать… «Колобок», «Теремок»,  «Репка», «Три медведя» - это не старые, без признаков логики в действиях героев, а важные методические пособия!!!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 Там </a:t>
            </a:r>
            <a:r>
              <a:rPr lang="ru-RU" sz="4400" dirty="0" smtClean="0">
                <a:solidFill>
                  <a:srgbClr val="002060"/>
                </a:solidFill>
              </a:rPr>
              <a:t>все время кто-то приходит, уходит и ребенок учится понимать положение тел в пространстве и запоминать последовательности!!!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 Возьмем </a:t>
            </a:r>
            <a:r>
              <a:rPr lang="ru-RU" sz="4400" dirty="0" smtClean="0">
                <a:solidFill>
                  <a:srgbClr val="002060"/>
                </a:solidFill>
              </a:rPr>
              <a:t>«Репку». Суть сказки не </a:t>
            </a:r>
            <a:r>
              <a:rPr lang="ru-RU" sz="4400" dirty="0" err="1" smtClean="0">
                <a:solidFill>
                  <a:srgbClr val="002060"/>
                </a:solidFill>
              </a:rPr>
              <a:t>тольков</a:t>
            </a: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dirty="0" err="1" smtClean="0">
                <a:solidFill>
                  <a:srgbClr val="002060"/>
                </a:solidFill>
              </a:rPr>
              <a:t>коллктивизме</a:t>
            </a:r>
            <a:r>
              <a:rPr lang="ru-RU" sz="4400" dirty="0" smtClean="0">
                <a:solidFill>
                  <a:srgbClr val="002060"/>
                </a:solidFill>
              </a:rPr>
              <a:t> и борьбе за урожай.  «Репка» дает ребенку понимание пространственных терминов и умение пользоваться ими.</a:t>
            </a:r>
          </a:p>
          <a:p>
            <a:pPr algn="ctr"/>
            <a:endParaRPr lang="ru-RU" sz="4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Кристина\Downloads\1621715111_31-phonoteka_org-p-fon-dlya-prezentatsii-skazka-repka-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8383015" cy="3022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Дедка * за репку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Бабка * перед внучкой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Кошка * после Жучки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Мышка * последняя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Кошка * предпоследняя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Бабка * между Дедом и внучкой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Пока </a:t>
            </a:r>
            <a:r>
              <a:rPr lang="ru-RU" dirty="0" smtClean="0">
                <a:solidFill>
                  <a:srgbClr val="002060"/>
                </a:solidFill>
              </a:rPr>
              <a:t>родители считают эти книги бестолковыми, логопедам встречаются дети, которые думают, что 3 стоит после 4, а не перед ней. Понимание пространства максимально важно для понимания не только математики.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 smtClean="0">
                <a:solidFill>
                  <a:srgbClr val="002060"/>
                </a:solidFill>
              </a:rPr>
              <a:t>1 классе учитель объясняет </a:t>
            </a:r>
            <a:r>
              <a:rPr lang="ru-RU" dirty="0" err="1" smtClean="0">
                <a:solidFill>
                  <a:srgbClr val="002060"/>
                </a:solidFill>
              </a:rPr>
              <a:t>звукослоговые</a:t>
            </a:r>
            <a:r>
              <a:rPr lang="ru-RU" dirty="0" smtClean="0">
                <a:solidFill>
                  <a:srgbClr val="002060"/>
                </a:solidFill>
              </a:rPr>
              <a:t> схемы и суть числового ряда. И если ребенку не читали в 3 года «Репку» он может и не понять, о чем </a:t>
            </a:r>
            <a:r>
              <a:rPr lang="ru-RU" dirty="0" smtClean="0">
                <a:solidFill>
                  <a:srgbClr val="002060"/>
                </a:solidFill>
              </a:rPr>
              <a:t>речь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- </a:t>
            </a:r>
            <a:r>
              <a:rPr lang="ru-RU" dirty="0" smtClean="0">
                <a:solidFill>
                  <a:srgbClr val="002060"/>
                </a:solidFill>
              </a:rPr>
              <a:t>Учитель: «буквы и, я, е, ё, </a:t>
            </a:r>
            <a:r>
              <a:rPr lang="ru-RU" dirty="0" err="1" smtClean="0">
                <a:solidFill>
                  <a:srgbClr val="002060"/>
                </a:solidFill>
              </a:rPr>
              <a:t>ю</a:t>
            </a:r>
            <a:r>
              <a:rPr lang="ru-RU" dirty="0" smtClean="0">
                <a:solidFill>
                  <a:srgbClr val="002060"/>
                </a:solidFill>
              </a:rPr>
              <a:t> обозначают мягкость предшествующего согласного»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- </a:t>
            </a:r>
            <a:r>
              <a:rPr lang="ru-RU" dirty="0" smtClean="0">
                <a:solidFill>
                  <a:srgbClr val="002060"/>
                </a:solidFill>
              </a:rPr>
              <a:t>Учитель: «предыдущее число на 1 меньше следующего, а следующее число на 1 меньше предыдущего»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Не </a:t>
            </a:r>
            <a:r>
              <a:rPr lang="ru-RU" dirty="0" smtClean="0">
                <a:solidFill>
                  <a:srgbClr val="002060"/>
                </a:solidFill>
              </a:rPr>
              <a:t>нравиться «Репка»? Или ребенок вырос из нее? Можно составить любой  ряд из любых персонажей.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Особенно </a:t>
            </a:r>
            <a:r>
              <a:rPr lang="ru-RU" dirty="0" smtClean="0">
                <a:solidFill>
                  <a:srgbClr val="002060"/>
                </a:solidFill>
              </a:rPr>
              <a:t>это важно, если: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- </a:t>
            </a:r>
            <a:r>
              <a:rPr lang="ru-RU" dirty="0" smtClean="0">
                <a:solidFill>
                  <a:srgbClr val="002060"/>
                </a:solidFill>
              </a:rPr>
              <a:t>если в первый год жизни были проблемы с тонусом;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- </a:t>
            </a:r>
            <a:r>
              <a:rPr lang="ru-RU" dirty="0" smtClean="0">
                <a:solidFill>
                  <a:srgbClr val="002060"/>
                </a:solidFill>
              </a:rPr>
              <a:t>малыш поздно пополз или вообще не ползал, а сразу пошел;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- </a:t>
            </a:r>
            <a:r>
              <a:rPr lang="ru-RU" dirty="0" smtClean="0">
                <a:solidFill>
                  <a:srgbClr val="002060"/>
                </a:solidFill>
              </a:rPr>
              <a:t>сейчас в возрасте 6-7 лет ребенок не понимает слова слева, справа, за, после, перед, между, следующий.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 smtClean="0">
                <a:solidFill>
                  <a:srgbClr val="002060"/>
                </a:solidFill>
              </a:rPr>
              <a:t>1 классе оценки не ставят, и кажется, что все нормально, а во 2 классе вдруг становиться ясно, что проблемы то накопились.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Вопрос </a:t>
            </a:r>
            <a:r>
              <a:rPr lang="ru-RU" dirty="0" smtClean="0">
                <a:solidFill>
                  <a:srgbClr val="002060"/>
                </a:solidFill>
              </a:rPr>
              <a:t>«Ну почему он не понимает?» это не вопрос, а задача. Задача помочь ребенку понять пространство и слова его описывающие. Научить ребенка использовать их в речи. И использовать уверенно.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ристина\Downloads\20211004_0945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462" y="1600200"/>
            <a:ext cx="758707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600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6000" smtClean="0">
                <a:solidFill>
                  <a:srgbClr val="002060"/>
                </a:solidFill>
              </a:rPr>
              <a:t>Спасибо </a:t>
            </a:r>
            <a:r>
              <a:rPr lang="ru-RU" sz="6000" dirty="0" smtClean="0">
                <a:solidFill>
                  <a:srgbClr val="002060"/>
                </a:solidFill>
              </a:rPr>
              <a:t>за внимание!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    </a:t>
            </a:r>
            <a:r>
              <a:rPr lang="ru-RU" sz="4400" dirty="0" err="1" smtClean="0">
                <a:solidFill>
                  <a:srgbClr val="C00000"/>
                </a:solidFill>
              </a:rPr>
              <a:t>Дисграфия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– </a:t>
            </a:r>
            <a:r>
              <a:rPr lang="ru-RU" sz="4400" dirty="0">
                <a:solidFill>
                  <a:srgbClr val="002060"/>
                </a:solidFill>
              </a:rPr>
              <a:t>частичное </a:t>
            </a:r>
            <a:r>
              <a:rPr lang="ru-RU" sz="4400" dirty="0" smtClean="0">
                <a:solidFill>
                  <a:srgbClr val="002060"/>
                </a:solidFill>
              </a:rPr>
              <a:t>нарушение </a:t>
            </a:r>
            <a:r>
              <a:rPr lang="ru-RU" sz="4400" dirty="0">
                <a:solidFill>
                  <a:srgbClr val="002060"/>
                </a:solidFill>
              </a:rPr>
              <a:t>процесса письма, проявляющееся в стойких специфических ошибках, обусловленное нарушением высших психических функций.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Просматривая </a:t>
            </a:r>
            <a:r>
              <a:rPr lang="ru-RU" dirty="0" smtClean="0">
                <a:solidFill>
                  <a:srgbClr val="002060"/>
                </a:solidFill>
              </a:rPr>
              <a:t>письменные работы школьников, </a:t>
            </a:r>
            <a:r>
              <a:rPr lang="ru-RU" dirty="0" err="1" smtClean="0">
                <a:solidFill>
                  <a:srgbClr val="002060"/>
                </a:solidFill>
              </a:rPr>
              <a:t>спецефические</a:t>
            </a:r>
            <a:r>
              <a:rPr lang="ru-RU" dirty="0" smtClean="0">
                <a:solidFill>
                  <a:srgbClr val="002060"/>
                </a:solidFill>
              </a:rPr>
              <a:t> ошибки обнаруживаются часто. Допускает их примерно треть детей, обучающихся в начальной школе. Это: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замена букв </a:t>
            </a:r>
            <a:r>
              <a:rPr lang="ru-RU" dirty="0" err="1" smtClean="0">
                <a:solidFill>
                  <a:srgbClr val="002060"/>
                </a:solidFill>
              </a:rPr>
              <a:t>и-у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о-а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е-я</a:t>
            </a:r>
            <a:r>
              <a:rPr lang="ru-RU" dirty="0" smtClean="0">
                <a:solidFill>
                  <a:srgbClr val="002060"/>
                </a:solidFill>
              </a:rPr>
              <a:t>, е –</a:t>
            </a:r>
            <a:r>
              <a:rPr lang="ru-RU" dirty="0" err="1" smtClean="0">
                <a:solidFill>
                  <a:srgbClr val="002060"/>
                </a:solidFill>
              </a:rPr>
              <a:t>ю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у-ч</a:t>
            </a:r>
            <a:r>
              <a:rPr lang="ru-RU" dirty="0" smtClean="0">
                <a:solidFill>
                  <a:srgbClr val="002060"/>
                </a:solidFill>
              </a:rPr>
              <a:t>…..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нет соединения практически сливает буквы </a:t>
            </a:r>
            <a:r>
              <a:rPr lang="ru-RU" dirty="0" err="1" smtClean="0">
                <a:solidFill>
                  <a:srgbClr val="002060"/>
                </a:solidFill>
              </a:rPr>
              <a:t>ш</a:t>
            </a:r>
            <a:r>
              <a:rPr lang="ru-RU" dirty="0" smtClean="0">
                <a:solidFill>
                  <a:srgbClr val="002060"/>
                </a:solidFill>
              </a:rPr>
              <a:t>- я, </a:t>
            </a:r>
            <a:r>
              <a:rPr lang="ru-RU" dirty="0" err="1" smtClean="0">
                <a:solidFill>
                  <a:srgbClr val="002060"/>
                </a:solidFill>
              </a:rPr>
              <a:t>л-я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я-м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пропуск букв, слогов;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написание  маленькой буквы вместо большой в </a:t>
            </a:r>
            <a:r>
              <a:rPr lang="ru-RU" dirty="0" err="1" smtClean="0">
                <a:solidFill>
                  <a:srgbClr val="002060"/>
                </a:solidFill>
              </a:rPr>
              <a:t>пенрвом</a:t>
            </a:r>
            <a:r>
              <a:rPr lang="ru-RU" dirty="0" smtClean="0">
                <a:solidFill>
                  <a:srgbClr val="002060"/>
                </a:solidFill>
              </a:rPr>
              <a:t> слове предложения, именах, названиях;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отсутствие точки;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написание в зеркальном отображении некоторых букв и цифр.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7RA-YPTqOB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5929338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Ледяной – </a:t>
            </a:r>
            <a:r>
              <a:rPr lang="ru-RU" sz="4000" dirty="0" err="1" smtClean="0">
                <a:solidFill>
                  <a:srgbClr val="002060"/>
                </a:solidFill>
              </a:rPr>
              <a:t>лЯдЕной</a:t>
            </a:r>
            <a:r>
              <a:rPr lang="ru-RU" sz="40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Земляника – </a:t>
            </a:r>
            <a:r>
              <a:rPr lang="ru-RU" sz="4000" dirty="0" err="1" smtClean="0">
                <a:solidFill>
                  <a:srgbClr val="002060"/>
                </a:solidFill>
              </a:rPr>
              <a:t>зЯмлЕника</a:t>
            </a:r>
            <a:r>
              <a:rPr lang="ru-RU" sz="40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Молоко – 2 раза молоко, а 3-ий раз </a:t>
            </a:r>
            <a:r>
              <a:rPr lang="ru-RU" sz="4000" dirty="0" err="1" smtClean="0">
                <a:solidFill>
                  <a:srgbClr val="002060"/>
                </a:solidFill>
              </a:rPr>
              <a:t>мАлАко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Самыми </a:t>
            </a:r>
            <a:r>
              <a:rPr lang="ru-RU" dirty="0" smtClean="0">
                <a:solidFill>
                  <a:srgbClr val="002060"/>
                </a:solidFill>
              </a:rPr>
              <a:t>распространенными среди ошибок, являются ошибки по оптическому сходству, связанные с недоразвитием зрительного анализа и синтеза, зрительно – пространственного восприятия, </a:t>
            </a:r>
            <a:r>
              <a:rPr lang="ru-RU" dirty="0" err="1" smtClean="0">
                <a:solidFill>
                  <a:srgbClr val="002060"/>
                </a:solidFill>
              </a:rPr>
              <a:t>несформированностью</a:t>
            </a:r>
            <a:r>
              <a:rPr lang="ru-RU" dirty="0" smtClean="0">
                <a:solidFill>
                  <a:srgbClr val="002060"/>
                </a:solidFill>
              </a:rPr>
              <a:t> кинестетической и динамической стороны двигательного акта, медленным </a:t>
            </a:r>
            <a:r>
              <a:rPr lang="ru-RU" dirty="0" err="1" smtClean="0">
                <a:solidFill>
                  <a:srgbClr val="002060"/>
                </a:solidFill>
              </a:rPr>
              <a:t>формированиием</a:t>
            </a:r>
            <a:r>
              <a:rPr lang="ru-RU" dirty="0" smtClean="0">
                <a:solidFill>
                  <a:srgbClr val="002060"/>
                </a:solidFill>
              </a:rPr>
              <a:t> кинемы, так называемая, оптическая </a:t>
            </a:r>
            <a:r>
              <a:rPr lang="ru-RU" dirty="0" err="1" smtClean="0">
                <a:solidFill>
                  <a:srgbClr val="002060"/>
                </a:solidFill>
              </a:rPr>
              <a:t>дисграфия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25828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Даже идеально решая примеры, ребенок не понимает задачи. «У Кати 5 яблок» - он видит, как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C:\Users\Кристина\Pictures\красивый-шарж-стороны-девушки-11065428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143248"/>
            <a:ext cx="1147762" cy="99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Кристина\Pictures\image_processing20200511-15721-1y88r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357562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Кристина\Pictures\image_processing20200511-15721-1y88r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357562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Кристина\Pictures\image_processing20200511-15721-1y88r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357562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Кристина\Pictures\image_processing20200511-15721-1y88r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357562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Кристина\Pictures\image_processing20200511-15721-1y88r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357562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Читает: «а у Светы  в 2 раза больше» и видит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Кристина\Pictures\головка-девушки-158559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357562"/>
            <a:ext cx="106901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Кристина\Pictures\DEBDD87240B6A085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500438"/>
            <a:ext cx="642942" cy="61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Кристина\Pictures\DEBDD87240B6A085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500438"/>
            <a:ext cx="642942" cy="61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Кристина\Pictures\1581365440_11838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357562"/>
            <a:ext cx="10871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Понимаете</a:t>
            </a:r>
            <a:r>
              <a:rPr lang="ru-RU" dirty="0" smtClean="0">
                <a:solidFill>
                  <a:srgbClr val="002060"/>
                </a:solidFill>
              </a:rPr>
              <a:t>? «в 2 раза» это для него пустота, ноль информации. Хорошо хоть «больше» можно представить как слона!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И </a:t>
            </a:r>
            <a:r>
              <a:rPr lang="ru-RU" dirty="0" smtClean="0">
                <a:solidFill>
                  <a:srgbClr val="002060"/>
                </a:solidFill>
              </a:rPr>
              <a:t>также со словами» на сколько, перед, во сколько раз, предыдущий, после, до…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А </a:t>
            </a:r>
            <a:r>
              <a:rPr lang="ru-RU" dirty="0" smtClean="0">
                <a:solidFill>
                  <a:srgbClr val="002060"/>
                </a:solidFill>
              </a:rPr>
              <a:t>в школе сейчас тесты: термины, взаимосвязи. Ребенок читает задание, но не понимает, а угадывает.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