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42984"/>
            <a:ext cx="6172200" cy="221457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Автоматизация звука «Ш»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Выполнила: учитель-логопед: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МАОУ СОШ № 67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Юдина Наталья Владимировна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огопед\Desktop\картинки о-а к презентации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50099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такое-автоматизация звука?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Автоматизация звука – это выработка у ребёнка нового условного рефлекса (новой привычки говорить), которая должна подкрепляться положительным эмоциональным настроем, поддержкой ребенка родителями (похвалами, поощрениями) и контролем.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Для чего нужна автоматизация звуков?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1900" dirty="0" smtClean="0"/>
              <a:t>Правильная речь, четкое произношение звуков, корректная артикуляция необходимы для нормального развития личности ребенка, его социальной адаптации и комфортного взаимодействия с другими людьми – взрослыми и сверстниками. Становление речевой функции начинается с первого крика малыша при рождении, продолжается весь дошкольный период и нередко сопровождается отклонениями. Какие-то звуки не поддаются ребенку, он пытается их заменять более удобными для произношения, пропускать или искажать. Ошибки воспроизведения могут в последующем перейти в письменную речь и стать причиной серьезных психологических проблем, затормозить развитие ребенка. Чтобы этого не произошло, необходимо вовремя диагностировать патологические изменения и устранить их. Предложенные упражнения подходят не только для автоматизации звука «</a:t>
            </a:r>
            <a:r>
              <a:rPr lang="ru-RU" sz="1900" dirty="0" err="1" smtClean="0"/>
              <a:t>ш</a:t>
            </a:r>
            <a:r>
              <a:rPr lang="ru-RU" sz="1900" dirty="0" smtClean="0"/>
              <a:t>», но и для развития мышления, внимания, памяти, речи.</a:t>
            </a:r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Прочитай. Выполни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Мише, Паше и Гоше подарили игрушки: кому-то мишку, кому-то шахматы, а кому-то машинку. То, что подарили Мише - стоит СПРАВА от шахмат. То, что подарили Паше – стоит МЕЖДУ машиной и мишкой. Что подарили Гоше? </a:t>
            </a:r>
            <a:endParaRPr lang="ru-RU" dirty="0"/>
          </a:p>
        </p:txBody>
      </p:sp>
      <p:pic>
        <p:nvPicPr>
          <p:cNvPr id="4" name="Picture 2" descr="C:\Users\Логопед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5"/>
            <a:ext cx="1857388" cy="1785951"/>
          </a:xfrm>
          <a:prstGeom prst="rect">
            <a:avLst/>
          </a:prstGeom>
          <a:noFill/>
        </p:spPr>
      </p:pic>
      <p:pic>
        <p:nvPicPr>
          <p:cNvPr id="5" name="Picture 2" descr="C:\Users\Логопед\Desktop\1646517190_1-abrakadabra-fun-p-klipart-shakhmati-na-prozrachnom-fon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143380"/>
            <a:ext cx="1700115" cy="1757361"/>
          </a:xfrm>
          <a:prstGeom prst="rect">
            <a:avLst/>
          </a:prstGeom>
          <a:noFill/>
        </p:spPr>
      </p:pic>
      <p:pic>
        <p:nvPicPr>
          <p:cNvPr id="6" name="Picture 2" descr="C:\Users\Логопед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643446"/>
            <a:ext cx="1228725" cy="1238250"/>
          </a:xfrm>
          <a:prstGeom prst="rect">
            <a:avLst/>
          </a:prstGeom>
          <a:noFill/>
        </p:spPr>
      </p:pic>
      <p:pic>
        <p:nvPicPr>
          <p:cNvPr id="7" name="Picture 2" descr="C:\Users\Логопед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143380"/>
            <a:ext cx="142876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Прочитай. Выполни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Даше, Маше и Наташе купили воздушные шарики. Даше купили шарик не с мишкой и не с мышкой. Маше купили шарик не с мышкой и не с кошкой. Какой шарик купили Наташе?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Даша                   Маша                     Наташа</a:t>
            </a:r>
            <a:endParaRPr lang="ru-RU" dirty="0"/>
          </a:p>
        </p:txBody>
      </p:sp>
      <p:pic>
        <p:nvPicPr>
          <p:cNvPr id="4" name="Picture 2" descr="C:\Users\Логопед\Desktop\pngtree-doll-cute-doll-png-image_91475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2615575" cy="1643074"/>
          </a:xfrm>
          <a:prstGeom prst="rect">
            <a:avLst/>
          </a:prstGeom>
          <a:noFill/>
        </p:spPr>
      </p:pic>
      <p:pic>
        <p:nvPicPr>
          <p:cNvPr id="5" name="Picture 2" descr="C:\Users\Логопед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57628"/>
            <a:ext cx="2143140" cy="1714499"/>
          </a:xfrm>
          <a:prstGeom prst="rect">
            <a:avLst/>
          </a:prstGeom>
          <a:noFill/>
        </p:spPr>
      </p:pic>
      <p:pic>
        <p:nvPicPr>
          <p:cNvPr id="6" name="Picture 2" descr="C:\Users\Логопед\Desktop\pngtree-doll-childhood-toy-png-image_91475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2329823" cy="1543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Прочитай. Выполни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Паша, Маша и Миша строили башни. Мишина башня ВЫШЕ Машиной башни. А Пашина башня ВЫШЕ Мишиной башни. Какая башня у Маши?</a:t>
            </a:r>
            <a:endParaRPr lang="ru-RU" dirty="0"/>
          </a:p>
        </p:txBody>
      </p:sp>
      <p:pic>
        <p:nvPicPr>
          <p:cNvPr id="4" name="Picture 2" descr="C:\Users\Логопед\Desktop\121635141_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1828083" cy="2114551"/>
          </a:xfrm>
          <a:prstGeom prst="rect">
            <a:avLst/>
          </a:prstGeom>
          <a:noFill/>
        </p:spPr>
      </p:pic>
      <p:pic>
        <p:nvPicPr>
          <p:cNvPr id="5" name="Picture 2" descr="C:\Users\Логопед\Desktop\121635141_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2042397" cy="3571900"/>
          </a:xfrm>
          <a:prstGeom prst="rect">
            <a:avLst/>
          </a:prstGeom>
          <a:noFill/>
        </p:spPr>
      </p:pic>
      <p:pic>
        <p:nvPicPr>
          <p:cNvPr id="6" name="Picture 2" descr="C:\Users\Логопед\Desktop\121635141_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143380"/>
            <a:ext cx="1828083" cy="2114551"/>
          </a:xfrm>
          <a:prstGeom prst="rect">
            <a:avLst/>
          </a:prstGeom>
          <a:noFill/>
        </p:spPr>
      </p:pic>
      <p:pic>
        <p:nvPicPr>
          <p:cNvPr id="7" name="Picture 2" descr="C:\Users\Логопед\Desktop\121635141_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643446"/>
            <a:ext cx="1614574" cy="1471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Прочитай. Выполни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Наташа, Даша, Алёша и Кеша очень любят шоколад. Трое любят шоколад с орешками, а кто-то один из них любит шоколад с вишней. Наташа и Алёша любят РАЗНЫЙ шоколад, Алёша и Даша - тоже. Кто какой шоколад любит?</a:t>
            </a:r>
            <a:endParaRPr lang="ru-RU" dirty="0"/>
          </a:p>
        </p:txBody>
      </p:sp>
      <p:pic>
        <p:nvPicPr>
          <p:cNvPr id="2050" name="Picture 2" descr="C:\Users\Логопед\Desktop\1677193980_bogatyr-club-p-klipart-deti-na-prozrachnom-fone-krasivi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6786610" cy="3776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Прочитай. Выполни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Бабушка Маша вышивала на подушках. На большой подушке она вышила не ландыши и не петушка. На средней подушке вышила не петушка и не шиповник. Что вышила бабушка на каждой подушке?</a:t>
            </a:r>
            <a:endParaRPr lang="ru-RU" dirty="0"/>
          </a:p>
        </p:txBody>
      </p:sp>
      <p:pic>
        <p:nvPicPr>
          <p:cNvPr id="4" name="Picture 2" descr="C:\Users\Логопед\Desktop\kisspng-throw-pillows-portable-network-graphics-clip-art-b-cushion-clipart-pillo-free-clipart-on-dumielauxe-5b96a73ce95212.3471805615365998689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14818"/>
            <a:ext cx="2043098" cy="1500199"/>
          </a:xfrm>
          <a:prstGeom prst="rect">
            <a:avLst/>
          </a:prstGeom>
          <a:noFill/>
        </p:spPr>
      </p:pic>
      <p:pic>
        <p:nvPicPr>
          <p:cNvPr id="5" name="Picture 2" descr="C:\Users\Логопед\Desktop\kisspng-throw-pillows-portable-network-graphics-clip-art-b-cushion-clipart-pillo-free-clipart-on-dumielauxe-5b96a73ce95212.3471805615365998689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2257412" cy="2214578"/>
          </a:xfrm>
          <a:prstGeom prst="rect">
            <a:avLst/>
          </a:prstGeom>
          <a:noFill/>
        </p:spPr>
      </p:pic>
      <p:pic>
        <p:nvPicPr>
          <p:cNvPr id="6" name="Picture 2" descr="C:\Users\Логопед\Desktop\kisspng-throw-pillows-portable-network-graphics-clip-art-b-cushion-clipart-pillo-free-clipart-on-dumielauxe-5b96a73ce95212.3471805615365998689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429132"/>
            <a:ext cx="1214446" cy="1143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Прочитай. Выполни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мешках лежат игрушки. В красном мешке лежит не машинка и не мышка. В синем мешке лежит не мышка и не лягушка. Какая игрушка лежит в зелёном мешке?</a:t>
            </a:r>
            <a:endParaRPr lang="ru-RU" dirty="0"/>
          </a:p>
        </p:txBody>
      </p:sp>
      <p:pic>
        <p:nvPicPr>
          <p:cNvPr id="4" name="Picture 2" descr="C:\Users\Логопед\Desktop\3507.750@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876"/>
            <a:ext cx="1857388" cy="1928826"/>
          </a:xfrm>
          <a:prstGeom prst="rect">
            <a:avLst/>
          </a:prstGeom>
          <a:noFill/>
        </p:spPr>
      </p:pic>
      <p:pic>
        <p:nvPicPr>
          <p:cNvPr id="5" name="Picture 2" descr="C:\Users\Логопед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3357562"/>
            <a:ext cx="2214578" cy="2214578"/>
          </a:xfrm>
          <a:prstGeom prst="rect">
            <a:avLst/>
          </a:prstGeom>
          <a:noFill/>
        </p:spPr>
      </p:pic>
      <p:pic>
        <p:nvPicPr>
          <p:cNvPr id="6" name="Picture 2" descr="C:\Users\Логопед\Desktop\3510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429000"/>
            <a:ext cx="2162299" cy="211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395</Words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Автоматизация звука «Ш»</vt:lpstr>
      <vt:lpstr>Что такое-автоматизация звука?</vt:lpstr>
      <vt:lpstr>Для чего нужна автоматизация звуков?</vt:lpstr>
      <vt:lpstr>Прочитай. Выполни задание.</vt:lpstr>
      <vt:lpstr>Прочитай. Выполни задание.</vt:lpstr>
      <vt:lpstr>Прочитай. Выполни задание.</vt:lpstr>
      <vt:lpstr>Прочитай. Выполни задание</vt:lpstr>
      <vt:lpstr>Прочитай. Выполни задание</vt:lpstr>
      <vt:lpstr>Прочитай. Выполни задание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«Ш»</dc:title>
  <dc:creator>Логопед</dc:creator>
  <cp:lastModifiedBy>Логопед</cp:lastModifiedBy>
  <cp:revision>28</cp:revision>
  <dcterms:created xsi:type="dcterms:W3CDTF">2023-11-14T06:24:32Z</dcterms:created>
  <dcterms:modified xsi:type="dcterms:W3CDTF">2023-11-16T02:52:02Z</dcterms:modified>
</cp:coreProperties>
</file>